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711" r:id="rId1"/>
  </p:sldMasterIdLst>
  <p:sldIdLst>
    <p:sldId id="267" r:id="rId2"/>
    <p:sldId id="279" r:id="rId3"/>
    <p:sldId id="297" r:id="rId4"/>
    <p:sldId id="274" r:id="rId5"/>
    <p:sldId id="296" r:id="rId6"/>
    <p:sldId id="28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986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7998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18212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816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9231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9002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37283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3272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D84065D-F351-4B03-BD91-D8A6B8D4B362}" type="slidenum">
              <a:rPr lang="en-US" smtClean="0"/>
              <a:t>‹N°›</a:t>
            </a:fld>
            <a:endParaRPr lang="en-US" dirty="0"/>
          </a:p>
        </p:txBody>
      </p:sp>
    </p:spTree>
    <p:extLst>
      <p:ext uri="{BB962C8B-B14F-4D97-AF65-F5344CB8AC3E}">
        <p14:creationId xmlns:p14="http://schemas.microsoft.com/office/powerpoint/2010/main" val="354550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1339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4/2/2026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D84065D-F351-4B03-BD91-D8A6B8D4B362}" type="slidenum">
              <a:rPr lang="en-US" smtClean="0"/>
              <a:t>‹N°›</a:t>
            </a:fld>
            <a:endParaRPr lang="en-US" dirty="0"/>
          </a:p>
        </p:txBody>
      </p:sp>
    </p:spTree>
    <p:extLst>
      <p:ext uri="{BB962C8B-B14F-4D97-AF65-F5344CB8AC3E}">
        <p14:creationId xmlns:p14="http://schemas.microsoft.com/office/powerpoint/2010/main" val="133757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7000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3101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0746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7891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4802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4/2/2026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241518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594E5-47AD-4491-90C8-55B8DAB8C40E}"/>
              </a:ext>
            </a:extLst>
          </p:cNvPr>
          <p:cNvSpPr>
            <a:spLocks noGrp="1"/>
          </p:cNvSpPr>
          <p:nvPr>
            <p:ph type="title"/>
          </p:nvPr>
        </p:nvSpPr>
        <p:spPr>
          <a:xfrm>
            <a:off x="1213106" y="695261"/>
            <a:ext cx="9601196" cy="712197"/>
          </a:xfrm>
        </p:spPr>
        <p:txBody>
          <a:bodyPr>
            <a:normAutofit/>
          </a:bodyPr>
          <a:lstStyle/>
          <a:p>
            <a:pPr algn="ctr"/>
            <a:r>
              <a:rPr lang="ar-TN" b="1" dirty="0">
                <a:solidFill>
                  <a:srgbClr val="0070C0"/>
                </a:solidFill>
              </a:rPr>
              <a:t> ( أتذكّر )</a:t>
            </a:r>
            <a:endParaRPr lang="fr-FR" b="1" dirty="0">
              <a:solidFill>
                <a:srgbClr val="0070C0"/>
              </a:solidFill>
            </a:endParaRPr>
          </a:p>
        </p:txBody>
      </p:sp>
      <p:pic>
        <p:nvPicPr>
          <p:cNvPr id="16" name="Image 15">
            <a:extLst>
              <a:ext uri="{FF2B5EF4-FFF2-40B4-BE49-F238E27FC236}">
                <a16:creationId xmlns:a16="http://schemas.microsoft.com/office/drawing/2014/main" id="{DFF7B357-8ED9-4F64-A57A-95021E188DDF}"/>
              </a:ext>
            </a:extLst>
          </p:cNvPr>
          <p:cNvPicPr>
            <a:picLocks noChangeAspect="1"/>
          </p:cNvPicPr>
          <p:nvPr/>
        </p:nvPicPr>
        <p:blipFill>
          <a:blip r:embed="rId2"/>
          <a:stretch>
            <a:fillRect/>
          </a:stretch>
        </p:blipFill>
        <p:spPr>
          <a:xfrm>
            <a:off x="1213107" y="1268729"/>
            <a:ext cx="10100352" cy="4818306"/>
          </a:xfrm>
          <a:prstGeom prst="rect">
            <a:avLst/>
          </a:prstGeom>
        </p:spPr>
      </p:pic>
    </p:spTree>
    <p:extLst>
      <p:ext uri="{BB962C8B-B14F-4D97-AF65-F5344CB8AC3E}">
        <p14:creationId xmlns:p14="http://schemas.microsoft.com/office/powerpoint/2010/main" val="102722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7D9A9D-7BDC-4588-B024-9C2D4BD011F9}"/>
              </a:ext>
            </a:extLst>
          </p:cNvPr>
          <p:cNvSpPr>
            <a:spLocks noGrp="1"/>
          </p:cNvSpPr>
          <p:nvPr>
            <p:ph type="title"/>
          </p:nvPr>
        </p:nvSpPr>
        <p:spPr>
          <a:xfrm>
            <a:off x="1151469" y="643466"/>
            <a:ext cx="9601196" cy="812801"/>
          </a:xfrm>
        </p:spPr>
        <p:txBody>
          <a:bodyPr/>
          <a:lstStyle/>
          <a:p>
            <a:pPr algn="ctr"/>
            <a:r>
              <a:rPr lang="ar-TN" b="1" dirty="0">
                <a:solidFill>
                  <a:srgbClr val="0070C0"/>
                </a:solidFill>
                <a:latin typeface="Sakkal Majalla" panose="02000000000000000000" pitchFamily="2" charset="-78"/>
                <a:cs typeface="Sakkal Majalla" panose="02000000000000000000" pitchFamily="2" charset="-78"/>
              </a:rPr>
              <a:t>الوضعيّة الأولى</a:t>
            </a:r>
            <a:endParaRPr lang="fr-FR" b="1" dirty="0">
              <a:solidFill>
                <a:srgbClr val="0070C0"/>
              </a:solidFill>
              <a:latin typeface="Sakkal Majalla" panose="02000000000000000000" pitchFamily="2" charset="-78"/>
              <a:cs typeface="Sakkal Majalla" panose="02000000000000000000" pitchFamily="2" charset="-78"/>
            </a:endParaRPr>
          </a:p>
        </p:txBody>
      </p:sp>
      <p:sp>
        <p:nvSpPr>
          <p:cNvPr id="3" name="Espace réservé du contenu 2">
            <a:extLst>
              <a:ext uri="{FF2B5EF4-FFF2-40B4-BE49-F238E27FC236}">
                <a16:creationId xmlns:a16="http://schemas.microsoft.com/office/drawing/2014/main" id="{023ED4B0-A309-40F1-B490-A4E6A7F698A4}"/>
              </a:ext>
            </a:extLst>
          </p:cNvPr>
          <p:cNvSpPr>
            <a:spLocks noGrp="1"/>
          </p:cNvSpPr>
          <p:nvPr>
            <p:ph idx="1"/>
          </p:nvPr>
        </p:nvSpPr>
        <p:spPr>
          <a:xfrm>
            <a:off x="268941" y="1456266"/>
            <a:ext cx="11600330" cy="5043145"/>
          </a:xfrm>
        </p:spPr>
        <p:txBody>
          <a:bodyPr>
            <a:normAutofit lnSpcReduction="10000"/>
          </a:bodyPr>
          <a:lstStyle/>
          <a:p>
            <a:pPr algn="r" rtl="1">
              <a:lnSpc>
                <a:spcPct val="107000"/>
              </a:lnSpc>
              <a:spcAft>
                <a:spcPts val="800"/>
              </a:spcAft>
            </a:pPr>
            <a:r>
              <a:rPr lang="ar-SA" sz="3200" b="1" dirty="0">
                <a:effectLst/>
                <a:latin typeface="Sakkal Majalla" panose="02000000000000000000" pitchFamily="2" charset="-78"/>
                <a:ea typeface="Times New Roman" panose="02020603050405020304" pitchFamily="18" charset="0"/>
                <a:cs typeface="Sakkal Majalla" panose="02000000000000000000" pitchFamily="2" charset="-78"/>
              </a:rPr>
              <a:t>بِمُنَاسَبَةِ عِيدِ الفِطْرِ، يُرِيدُ إِخْوَةٌ زِيَارَةَ الجَدِّ وَالجَدَّةِ اللَّذَيْنِ يُقِيمَانِ فِي مَدِينَةٍ تَبْعُدُ 240 كِمْ</a:t>
            </a:r>
            <a:r>
              <a:rPr lang="fr-FR" sz="3200" b="1" dirty="0">
                <a:effectLst/>
                <a:latin typeface="Sakkal Majalla" panose="02000000000000000000" pitchFamily="2" charset="-78"/>
                <a:ea typeface="Times New Roman" panose="02020603050405020304" pitchFamily="18" charset="0"/>
                <a:cs typeface="Sakkal Majalla" panose="02000000000000000000" pitchFamily="2" charset="-78"/>
              </a:rPr>
              <a:t>.</a:t>
            </a:r>
            <a:endParaRPr lang="fr-FR" b="1"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sz="3200" b="1" dirty="0">
                <a:effectLst/>
                <a:latin typeface="Sakkal Majalla" panose="02000000000000000000" pitchFamily="2" charset="-78"/>
                <a:ea typeface="Times New Roman" panose="02020603050405020304" pitchFamily="18" charset="0"/>
                <a:cs typeface="Sakkal Majalla" panose="02000000000000000000" pitchFamily="2" charset="-78"/>
              </a:rPr>
              <a:t>تَوَفَّرَتْ لِلأَطْفَالِ ثَلَاثُ وَسَائِلِ نَقْلٍ</a:t>
            </a:r>
            <a:r>
              <a:rPr lang="fr-FR" sz="3200" b="1" dirty="0">
                <a:effectLst/>
                <a:latin typeface="Sakkal Majalla" panose="02000000000000000000" pitchFamily="2" charset="-78"/>
                <a:ea typeface="Times New Roman" panose="02020603050405020304" pitchFamily="18" charset="0"/>
                <a:cs typeface="Sakkal Majalla" panose="02000000000000000000" pitchFamily="2" charset="-78"/>
              </a:rPr>
              <a:t>:</a:t>
            </a:r>
            <a:br>
              <a:rPr lang="fr-FR" sz="3200" b="1" dirty="0">
                <a:effectLst/>
                <a:latin typeface="Sakkal Majalla" panose="02000000000000000000" pitchFamily="2" charset="-78"/>
                <a:ea typeface="Times New Roman" panose="02020603050405020304" pitchFamily="18" charset="0"/>
                <a:cs typeface="Sakkal Majalla" panose="02000000000000000000" pitchFamily="2" charset="-78"/>
              </a:rPr>
            </a:br>
            <a:r>
              <a:rPr lang="fr-FR" sz="3200" b="1" dirty="0">
                <a:effectLst/>
                <a:latin typeface="Sakkal Majalla" panose="02000000000000000000" pitchFamily="2" charset="-78"/>
                <a:ea typeface="Times New Roman" panose="02020603050405020304" pitchFamily="18" charset="0"/>
                <a:cs typeface="Sakkal Majalla" panose="02000000000000000000" pitchFamily="2" charset="-78"/>
              </a:rPr>
              <a:t>• </a:t>
            </a:r>
            <a:r>
              <a:rPr lang="ar-SA" sz="3200" b="1" dirty="0">
                <a:effectLst/>
                <a:latin typeface="Sakkal Majalla" panose="02000000000000000000" pitchFamily="2" charset="-78"/>
                <a:ea typeface="Times New Roman" panose="02020603050405020304" pitchFamily="18" charset="0"/>
                <a:cs typeface="Sakkal Majalla" panose="02000000000000000000" pitchFamily="2" charset="-78"/>
              </a:rPr>
              <a:t>حَافِلَةٌ تَسِيرُ بِسُرْعَةِ 60 كِم/س</a:t>
            </a:r>
            <a:br>
              <a:rPr lang="fr-FR" sz="3200" b="1" dirty="0">
                <a:effectLst/>
                <a:latin typeface="Sakkal Majalla" panose="02000000000000000000" pitchFamily="2" charset="-78"/>
                <a:ea typeface="Times New Roman" panose="02020603050405020304" pitchFamily="18" charset="0"/>
                <a:cs typeface="Sakkal Majalla" panose="02000000000000000000" pitchFamily="2" charset="-78"/>
              </a:rPr>
            </a:br>
            <a:r>
              <a:rPr lang="fr-FR" sz="3200" b="1" dirty="0">
                <a:effectLst/>
                <a:latin typeface="Sakkal Majalla" panose="02000000000000000000" pitchFamily="2" charset="-78"/>
                <a:ea typeface="Times New Roman" panose="02020603050405020304" pitchFamily="18" charset="0"/>
                <a:cs typeface="Sakkal Majalla" panose="02000000000000000000" pitchFamily="2" charset="-78"/>
              </a:rPr>
              <a:t>• </a:t>
            </a:r>
            <a:r>
              <a:rPr lang="ar-SA" sz="3200" b="1" dirty="0">
                <a:effectLst/>
                <a:latin typeface="Sakkal Majalla" panose="02000000000000000000" pitchFamily="2" charset="-78"/>
                <a:ea typeface="Times New Roman" panose="02020603050405020304" pitchFamily="18" charset="0"/>
                <a:cs typeface="Sakkal Majalla" panose="02000000000000000000" pitchFamily="2" charset="-78"/>
              </a:rPr>
              <a:t>قِطَارٌ يَسِيرُ بِسُرْعَةِ 60 كِم/45 دَقِيقَةً</a:t>
            </a:r>
            <a:br>
              <a:rPr lang="fr-FR" sz="3200" b="1" dirty="0">
                <a:effectLst/>
                <a:latin typeface="Sakkal Majalla" panose="02000000000000000000" pitchFamily="2" charset="-78"/>
                <a:ea typeface="Times New Roman" panose="02020603050405020304" pitchFamily="18" charset="0"/>
                <a:cs typeface="Sakkal Majalla" panose="02000000000000000000" pitchFamily="2" charset="-78"/>
              </a:rPr>
            </a:br>
            <a:r>
              <a:rPr lang="fr-FR" sz="3200" b="1" dirty="0">
                <a:effectLst/>
                <a:latin typeface="Sakkal Majalla" panose="02000000000000000000" pitchFamily="2" charset="-78"/>
                <a:ea typeface="Times New Roman" panose="02020603050405020304" pitchFamily="18" charset="0"/>
                <a:cs typeface="Sakkal Majalla" panose="02000000000000000000" pitchFamily="2" charset="-78"/>
              </a:rPr>
              <a:t>• </a:t>
            </a:r>
            <a:r>
              <a:rPr lang="ar-SA" sz="3200" b="1" dirty="0">
                <a:effectLst/>
                <a:latin typeface="Sakkal Majalla" panose="02000000000000000000" pitchFamily="2" charset="-78"/>
                <a:ea typeface="Times New Roman" panose="02020603050405020304" pitchFamily="18" charset="0"/>
                <a:cs typeface="Sakkal Majalla" panose="02000000000000000000" pitchFamily="2" charset="-78"/>
              </a:rPr>
              <a:t>سَيَّارَةُ أُجْرَةٍ تَصِلُ إِلَى المَكَانِ المَقْصُودِ بَعْدَ 1 سَاعَةٍ وَ45 دَقِيقَةً</a:t>
            </a:r>
            <a:endParaRPr lang="fr-FR" b="1"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sz="3200" b="1" dirty="0">
                <a:effectLst/>
                <a:latin typeface="Sakkal Majalla" panose="02000000000000000000" pitchFamily="2" charset="-78"/>
                <a:ea typeface="Times New Roman" panose="02020603050405020304" pitchFamily="18" charset="0"/>
                <a:cs typeface="Sakkal Majalla" panose="02000000000000000000" pitchFamily="2" charset="-78"/>
              </a:rPr>
              <a:t>المَطْلُوبُ</a:t>
            </a:r>
            <a:r>
              <a:rPr lang="fr-FR" sz="3200" b="1" dirty="0">
                <a:effectLst/>
                <a:latin typeface="Sakkal Majalla" panose="02000000000000000000" pitchFamily="2" charset="-78"/>
                <a:ea typeface="Times New Roman" panose="02020603050405020304" pitchFamily="18" charset="0"/>
                <a:cs typeface="Sakkal Majalla" panose="02000000000000000000" pitchFamily="2" charset="-78"/>
              </a:rPr>
              <a:t>:</a:t>
            </a:r>
            <a:endParaRPr lang="fr-FR" b="1"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lnSpc>
                <a:spcPct val="107000"/>
              </a:lnSpc>
              <a:spcAft>
                <a:spcPts val="800"/>
              </a:spcAft>
              <a:tabLst>
                <a:tab pos="457200" algn="l"/>
              </a:tabLst>
            </a:pPr>
            <a:r>
              <a:rPr lang="ar-SA" sz="3200" b="1" dirty="0">
                <a:effectLst/>
                <a:latin typeface="Sakkal Majalla" panose="02000000000000000000" pitchFamily="2" charset="-78"/>
                <a:ea typeface="Times New Roman" panose="02020603050405020304" pitchFamily="18" charset="0"/>
                <a:cs typeface="Sakkal Majalla" panose="02000000000000000000" pitchFamily="2" charset="-78"/>
              </a:rPr>
              <a:t>أَحْسِبُ الزَّمَنَ الَّذِي يَسْتَغْرِقُهُ كُلٌّ مِنَ القِطَارِ وَالحَافِلَةِ لِقَطْعِ المَسَافَةِ</a:t>
            </a:r>
            <a:r>
              <a:rPr lang="fr-FR" sz="3200" b="1" dirty="0">
                <a:effectLst/>
                <a:latin typeface="Sakkal Majalla" panose="02000000000000000000" pitchFamily="2" charset="-78"/>
                <a:ea typeface="Times New Roman" panose="02020603050405020304" pitchFamily="18" charset="0"/>
                <a:cs typeface="Sakkal Majalla" panose="02000000000000000000" pitchFamily="2" charset="-78"/>
              </a:rPr>
              <a:t>. </a:t>
            </a:r>
            <a:endParaRPr lang="fr-FR" b="1"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lnSpc>
                <a:spcPct val="107000"/>
              </a:lnSpc>
              <a:spcAft>
                <a:spcPts val="800"/>
              </a:spcAft>
              <a:buFont typeface="+mj-lt"/>
              <a:buAutoNum type="arabicPeriod" startAt="2"/>
              <a:tabLst>
                <a:tab pos="457200" algn="l"/>
              </a:tabLst>
            </a:pPr>
            <a:r>
              <a:rPr lang="ar-SA" sz="3200" b="1" dirty="0">
                <a:effectLst/>
                <a:latin typeface="Sakkal Majalla" panose="02000000000000000000" pitchFamily="2" charset="-78"/>
                <a:ea typeface="Times New Roman" panose="02020603050405020304" pitchFamily="18" charset="0"/>
                <a:cs typeface="Sakkal Majalla" panose="02000000000000000000" pitchFamily="2" charset="-78"/>
              </a:rPr>
              <a:t>أُسَاعِدُ الإِخْوَةَ عَلَى اخْتِيَارِ وَسِيلَةِ النَّقْلِ الأَسْرَعِ، وَأُبَرْهِنُ عَلَى ذَلِكَ رِيَاضِيًّا</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fr-FR" dirty="0"/>
          </a:p>
        </p:txBody>
      </p:sp>
    </p:spTree>
    <p:extLst>
      <p:ext uri="{BB962C8B-B14F-4D97-AF65-F5344CB8AC3E}">
        <p14:creationId xmlns:p14="http://schemas.microsoft.com/office/powerpoint/2010/main" val="295430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7869DE0-F73C-4246-969C-E69418E9B3BC}"/>
              </a:ext>
            </a:extLst>
          </p:cNvPr>
          <p:cNvSpPr txBox="1"/>
          <p:nvPr/>
        </p:nvSpPr>
        <p:spPr>
          <a:xfrm>
            <a:off x="497541" y="1237199"/>
            <a:ext cx="11196917" cy="4524315"/>
          </a:xfrm>
          <a:prstGeom prst="rect">
            <a:avLst/>
          </a:prstGeom>
          <a:noFill/>
        </p:spPr>
        <p:txBody>
          <a:bodyPr wrap="square">
            <a:spAutoFit/>
          </a:bodyPr>
          <a:lstStyle/>
          <a:p>
            <a:pPr algn="r" rtl="1"/>
            <a:r>
              <a:rPr lang="ar-TN" sz="3200" b="1" dirty="0">
                <a:latin typeface="Sakkal Majalla" panose="02000000000000000000" pitchFamily="2" charset="-78"/>
                <a:cs typeface="Sakkal Majalla" panose="02000000000000000000" pitchFamily="2" charset="-78"/>
              </a:rPr>
              <a:t>اِنْطَلَقَتْ حَافِلَةٌ مِنْ مَدِينَةِ "دُقَّةَ" مِنْ وِلَايَةِ بَاجَةَ فِي رِحْلَةٍ إِلَى "سَدِّ بَنِي مُطِيرٍ" مِنْ وِلَايَةِ جَنْدُوبَةَ.</a:t>
            </a:r>
          </a:p>
          <a:p>
            <a:pPr algn="r" rtl="1"/>
            <a:r>
              <a:rPr lang="ar-TN" sz="3200" b="1" dirty="0">
                <a:latin typeface="Sakkal Majalla" panose="02000000000000000000" pitchFamily="2" charset="-78"/>
                <a:cs typeface="Sakkal Majalla" panose="02000000000000000000" pitchFamily="2" charset="-78"/>
              </a:rPr>
              <a:t>خِلَالَ المَرْحَلَةِ الأُولَى كَانَ الطَّرِيقُ مُتَعَرِّجًا، مَا اضْطَرَّ السَّائِقَ إِلَى قِيَادَةِ الحَافِلَةِ بِمُعَدَّلِ سُرْعَةٍ 45 كِم/س، فَقَضَّى مُدَّةَ 1 سَاعَةٍ وَ10 دَقَائِقَ.</a:t>
            </a:r>
            <a:br>
              <a:rPr lang="ar-TN" sz="3200" b="1" dirty="0">
                <a:latin typeface="Sakkal Majalla" panose="02000000000000000000" pitchFamily="2" charset="-78"/>
                <a:cs typeface="Sakkal Majalla" panose="02000000000000000000" pitchFamily="2" charset="-78"/>
              </a:rPr>
            </a:br>
            <a:r>
              <a:rPr lang="ar-TN" sz="3200" b="1" dirty="0">
                <a:latin typeface="Sakkal Majalla" panose="02000000000000000000" pitchFamily="2" charset="-78"/>
                <a:cs typeface="Sakkal Majalla" panose="02000000000000000000" pitchFamily="2" charset="-78"/>
              </a:rPr>
              <a:t>أَمَّا خِلَالَ الجُزْءِ الثَّانِي مِنَ الطَّرِيقِ، وَالَّذِي قِيسَ طُولُهُ 55 كِم، فَقَدْ رَفَّعَ السَّائِقُ فِي مُعَدَّلِ السُّرْعَةِ لِيُصْبِحَ 80 كِم/س.</a:t>
            </a:r>
          </a:p>
          <a:p>
            <a:pPr algn="r" rtl="1"/>
            <a:r>
              <a:rPr lang="ar-TN" sz="3200" b="1" dirty="0">
                <a:latin typeface="Sakkal Majalla" panose="02000000000000000000" pitchFamily="2" charset="-78"/>
                <a:cs typeface="Sakkal Majalla" panose="02000000000000000000" pitchFamily="2" charset="-78"/>
              </a:rPr>
              <a:t>التَّعْلِيمَةُ 1:</a:t>
            </a:r>
            <a:br>
              <a:rPr lang="ar-TN" sz="3200" b="1" dirty="0">
                <a:latin typeface="Sakkal Majalla" panose="02000000000000000000" pitchFamily="2" charset="-78"/>
                <a:cs typeface="Sakkal Majalla" panose="02000000000000000000" pitchFamily="2" charset="-78"/>
              </a:rPr>
            </a:br>
            <a:r>
              <a:rPr lang="ar-TN" sz="3200" b="1" dirty="0">
                <a:latin typeface="Sakkal Majalla" panose="02000000000000000000" pitchFamily="2" charset="-78"/>
                <a:cs typeface="Sakkal Majalla" panose="02000000000000000000" pitchFamily="2" charset="-78"/>
              </a:rPr>
              <a:t>أَحْسِبُ، بِالكِيلُومِتْرِ، طُولَ المَسَافَةِ الجُمْلِيَّةِ الَّتِي قَطَعَتْهَا الحَافِلَةُ خِلَالَ المَرْحَلَتَيْنِ.</a:t>
            </a:r>
          </a:p>
          <a:p>
            <a:pPr algn="r" rtl="1"/>
            <a:r>
              <a:rPr lang="ar-TN" sz="3200" b="1" dirty="0">
                <a:latin typeface="Sakkal Majalla" panose="02000000000000000000" pitchFamily="2" charset="-78"/>
                <a:cs typeface="Sakkal Majalla" panose="02000000000000000000" pitchFamily="2" charset="-78"/>
              </a:rPr>
              <a:t>التَّعْلِيمَةُ 2:</a:t>
            </a:r>
            <a:br>
              <a:rPr lang="ar-TN" sz="3200" b="1" dirty="0">
                <a:latin typeface="Sakkal Majalla" panose="02000000000000000000" pitchFamily="2" charset="-78"/>
                <a:cs typeface="Sakkal Majalla" panose="02000000000000000000" pitchFamily="2" charset="-78"/>
              </a:rPr>
            </a:br>
            <a:r>
              <a:rPr lang="ar-TN" sz="3200" b="1" dirty="0">
                <a:latin typeface="Sakkal Majalla" panose="02000000000000000000" pitchFamily="2" charset="-78"/>
                <a:cs typeface="Sakkal Majalla" panose="02000000000000000000" pitchFamily="2" charset="-78"/>
              </a:rPr>
              <a:t>أَحْسِبُ المُدَّةَ الزَّمَنِيَّةَ الَّتِي اسْتَغْرَقَتْهَا الحَافِلَةُ لِلتَّنَقُّلِ مِنْ مَدِينَةِ "دُقَّةَ" إِلَى "سَدِّ بَنِي مُطِيرٍ".</a:t>
            </a:r>
          </a:p>
        </p:txBody>
      </p:sp>
      <p:sp>
        <p:nvSpPr>
          <p:cNvPr id="6" name="Titre 1">
            <a:extLst>
              <a:ext uri="{FF2B5EF4-FFF2-40B4-BE49-F238E27FC236}">
                <a16:creationId xmlns:a16="http://schemas.microsoft.com/office/drawing/2014/main" id="{A4B8ACEE-D13C-431E-9A91-322831E1CDA2}"/>
              </a:ext>
            </a:extLst>
          </p:cNvPr>
          <p:cNvSpPr txBox="1">
            <a:spLocks/>
          </p:cNvSpPr>
          <p:nvPr/>
        </p:nvSpPr>
        <p:spPr>
          <a:xfrm>
            <a:off x="1295402" y="116541"/>
            <a:ext cx="9601196" cy="812801"/>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TN" b="1" dirty="0">
                <a:solidFill>
                  <a:srgbClr val="0070C0"/>
                </a:solidFill>
                <a:latin typeface="Sakkal Majalla" panose="02000000000000000000" pitchFamily="2" charset="-78"/>
                <a:cs typeface="Sakkal Majalla" panose="02000000000000000000" pitchFamily="2" charset="-78"/>
              </a:rPr>
              <a:t>الوضعية الثانية</a:t>
            </a:r>
            <a:endParaRPr lang="fr-FR" b="1" dirty="0">
              <a:solidFill>
                <a:srgbClr val="0070C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3192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23ED4B0-A309-40F1-B490-A4E6A7F698A4}"/>
              </a:ext>
            </a:extLst>
          </p:cNvPr>
          <p:cNvSpPr>
            <a:spLocks noGrp="1"/>
          </p:cNvSpPr>
          <p:nvPr>
            <p:ph idx="1"/>
          </p:nvPr>
        </p:nvSpPr>
        <p:spPr>
          <a:xfrm>
            <a:off x="224118" y="929342"/>
            <a:ext cx="11878235" cy="5812117"/>
          </a:xfrm>
        </p:spPr>
        <p:txBody>
          <a:bodyPr/>
          <a:lstStyle/>
          <a:p>
            <a:pPr algn="r" rtl="1">
              <a:lnSpc>
                <a:spcPct val="107000"/>
              </a:lnSpc>
              <a:spcAft>
                <a:spcPts val="800"/>
              </a:spcAft>
            </a:pP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algn="ctr" rtl="1"/>
            <a:endParaRPr lang="fr-FR" dirty="0"/>
          </a:p>
        </p:txBody>
      </p:sp>
      <p:pic>
        <p:nvPicPr>
          <p:cNvPr id="6" name="Image 5">
            <a:extLst>
              <a:ext uri="{FF2B5EF4-FFF2-40B4-BE49-F238E27FC236}">
                <a16:creationId xmlns:a16="http://schemas.microsoft.com/office/drawing/2014/main" id="{E0F66A5C-CF02-44B0-8CD8-D5B6FF5EF2E0}"/>
              </a:ext>
            </a:extLst>
          </p:cNvPr>
          <p:cNvPicPr>
            <a:picLocks noChangeAspect="1"/>
          </p:cNvPicPr>
          <p:nvPr/>
        </p:nvPicPr>
        <p:blipFill>
          <a:blip r:embed="rId2"/>
          <a:stretch>
            <a:fillRect/>
          </a:stretch>
        </p:blipFill>
        <p:spPr>
          <a:xfrm>
            <a:off x="224117" y="1290918"/>
            <a:ext cx="11878235" cy="5450541"/>
          </a:xfrm>
          <a:prstGeom prst="rect">
            <a:avLst/>
          </a:prstGeom>
        </p:spPr>
      </p:pic>
    </p:spTree>
    <p:extLst>
      <p:ext uri="{BB962C8B-B14F-4D97-AF65-F5344CB8AC3E}">
        <p14:creationId xmlns:p14="http://schemas.microsoft.com/office/powerpoint/2010/main" val="259833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3525CB-BC9C-4DB6-8392-CF682025B95F}"/>
              </a:ext>
            </a:extLst>
          </p:cNvPr>
          <p:cNvSpPr>
            <a:spLocks noGrp="1"/>
          </p:cNvSpPr>
          <p:nvPr>
            <p:ph type="title"/>
          </p:nvPr>
        </p:nvSpPr>
        <p:spPr>
          <a:xfrm>
            <a:off x="1522412" y="195076"/>
            <a:ext cx="3505199" cy="656571"/>
          </a:xfrm>
        </p:spPr>
        <p:txBody>
          <a:bodyPr/>
          <a:lstStyle/>
          <a:p>
            <a:pPr algn="ctr" rtl="1"/>
            <a:r>
              <a:rPr kumimoji="0" lang="ar-TN" sz="3200" b="1" i="0" u="none" strike="noStrike" kern="1200" cap="none" spc="0" normalizeH="0" baseline="0" noProof="0" dirty="0">
                <a:ln>
                  <a:noFill/>
                </a:ln>
                <a:solidFill>
                  <a:prstClr val="black">
                    <a:lumMod val="85000"/>
                    <a:lumOff val="15000"/>
                  </a:prstClr>
                </a:solidFill>
                <a:effectLst/>
                <a:uLnTx/>
                <a:uFillTx/>
                <a:latin typeface="Sakkal Majalla" panose="02000000000000000000" pitchFamily="2" charset="-78"/>
                <a:ea typeface="Calibri" panose="020F0502020204030204" pitchFamily="34" charset="0"/>
                <a:cs typeface="Sakkal Majalla" panose="02000000000000000000" pitchFamily="2" charset="-78"/>
              </a:rPr>
              <a:t>الوضعيّة الثالثة</a:t>
            </a:r>
            <a:endParaRPr lang="fr-FR" dirty="0">
              <a:latin typeface="Sakkal Majalla" panose="02000000000000000000" pitchFamily="2" charset="-78"/>
              <a:cs typeface="Sakkal Majalla" panose="02000000000000000000" pitchFamily="2" charset="-78"/>
            </a:endParaRPr>
          </a:p>
        </p:txBody>
      </p:sp>
      <p:sp>
        <p:nvSpPr>
          <p:cNvPr id="4" name="Espace réservé du texte 3">
            <a:extLst>
              <a:ext uri="{FF2B5EF4-FFF2-40B4-BE49-F238E27FC236}">
                <a16:creationId xmlns:a16="http://schemas.microsoft.com/office/drawing/2014/main" id="{7527BD29-B350-4668-8EC7-2BD2A5BA5A15}"/>
              </a:ext>
            </a:extLst>
          </p:cNvPr>
          <p:cNvSpPr>
            <a:spLocks noGrp="1"/>
          </p:cNvSpPr>
          <p:nvPr>
            <p:ph type="body" sz="half" idx="2"/>
          </p:nvPr>
        </p:nvSpPr>
        <p:spPr>
          <a:xfrm>
            <a:off x="358589" y="1213642"/>
            <a:ext cx="7673787" cy="5563676"/>
          </a:xfrm>
        </p:spPr>
        <p:txBody>
          <a:bodyPr>
            <a:normAutofit fontScale="85000" lnSpcReduction="20000"/>
          </a:bodyPr>
          <a:lstStyle/>
          <a:p>
            <a:pPr marL="457200" marR="0" lvl="0" indent="-342900" algn="r"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kumimoji="0" lang="ar-TN" sz="2300" b="1" i="0" u="none" strike="noStrike" kern="1200" cap="none" spc="0" normalizeH="0" baseline="0" noProof="0" dirty="0">
                <a:ln>
                  <a:noFill/>
                </a:ln>
                <a:solidFill>
                  <a:schemeClr val="tx1"/>
                </a:solidFill>
                <a:effectLst/>
                <a:uLnTx/>
                <a:uFillTx/>
                <a:latin typeface="Sakkal Majalla" panose="02000000000000000000" pitchFamily="2" charset="-78"/>
                <a:ea typeface="Calibri" panose="020F0502020204030204" pitchFamily="34" charset="0"/>
                <a:cs typeface="Sakkal Majalla" panose="02000000000000000000" pitchFamily="2" charset="-78"/>
              </a:rPr>
              <a:t>بِمُنَاسَبَةِ مَهْرَجَانِ تَقْطِيرِ الزَّهْرِ بِنَابُلَ، اِنْطَلَقَ مَحْمُودٌ، عَلَى مَتْنِ سَيَّارَتِهِ، وَأَحْمَدُ، عَلَى مَتْنِ دَرَّاجَتِهِ الهَوَائِيَّةِ، مِنْ مَدِينَةِ مَنْزِلِ تَمِيمٍ، وَالَّتِي تَبْعُدُ عَنْ مَرْكَزِ الوِلَايَةِ 48 كِم، عَلَى السَّاعَةِ الثَّامِنَةِ وَ25 دَقِيقَةً.</a:t>
            </a:r>
          </a:p>
          <a:p>
            <a:pPr marL="457200" marR="0" lvl="0" indent="-342900" algn="r"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kumimoji="0" lang="ar-TN" sz="2300" b="1" i="0" u="none" strike="noStrike" kern="1200" cap="none" spc="0" normalizeH="0" baseline="0" noProof="0" dirty="0">
                <a:ln>
                  <a:noFill/>
                </a:ln>
                <a:solidFill>
                  <a:schemeClr val="tx1"/>
                </a:solidFill>
                <a:effectLst/>
                <a:uLnTx/>
                <a:uFillTx/>
                <a:latin typeface="Sakkal Majalla" panose="02000000000000000000" pitchFamily="2" charset="-78"/>
                <a:ea typeface="Calibri" panose="020F0502020204030204" pitchFamily="34" charset="0"/>
                <a:cs typeface="Sakkal Majalla" panose="02000000000000000000" pitchFamily="2" charset="-78"/>
              </a:rPr>
              <a:t>وَصَلَ مَحْمُودٌ إِلَى مَدِينَةِ نَابُلَ عَلَى السَّاعَةِ 9 وَ01 دَقِيقَةً، أَمَّا أَحْمَدُ فَقَدْ تَوَقَّفَ بَعْدَ مَسِيرِ 1 سَاعَةٍ وَ12 دَقِيقَةً لِعُطْبٍ حَصَلَ بِدَرَّاجَتِهِ.</a:t>
            </a:r>
          </a:p>
          <a:p>
            <a:pPr marL="457200" marR="0" lvl="0" indent="-342900" algn="r"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kumimoji="0" lang="ar-TN" sz="2300" b="1" i="0" u="none" strike="noStrike" kern="1200" cap="none" spc="0" normalizeH="0" baseline="0" noProof="0" dirty="0">
                <a:ln>
                  <a:noFill/>
                </a:ln>
                <a:solidFill>
                  <a:schemeClr val="tx1"/>
                </a:solidFill>
                <a:effectLst/>
                <a:uLnTx/>
                <a:uFillTx/>
                <a:latin typeface="Sakkal Majalla" panose="02000000000000000000" pitchFamily="2" charset="-78"/>
                <a:ea typeface="Calibri" panose="020F0502020204030204" pitchFamily="34" charset="0"/>
                <a:cs typeface="Sakkal Majalla" panose="02000000000000000000" pitchFamily="2" charset="-78"/>
              </a:rPr>
              <a:t>التَّعْلِيمَةُ 1: أَحْسِبُ المُدَّةَ الَّتِي قَضَّاهَا مَحْمُودٌ لِلْوُصُولِ إِلَى مَدِينَةِ نَابُلَ.</a:t>
            </a:r>
          </a:p>
          <a:p>
            <a:pPr marL="457200" marR="0" lvl="0" indent="-342900" algn="r"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kumimoji="0" lang="ar-TN" sz="2300" b="1" i="0" u="none" strike="noStrike" kern="1200" cap="none" spc="0" normalizeH="0" baseline="0" noProof="0" dirty="0">
                <a:ln>
                  <a:noFill/>
                </a:ln>
                <a:solidFill>
                  <a:schemeClr val="tx1"/>
                </a:solidFill>
                <a:effectLst/>
                <a:uLnTx/>
                <a:uFillTx/>
                <a:latin typeface="Sakkal Majalla" panose="02000000000000000000" pitchFamily="2" charset="-78"/>
                <a:ea typeface="Calibri" panose="020F0502020204030204" pitchFamily="34" charset="0"/>
                <a:cs typeface="Sakkal Majalla" panose="02000000000000000000" pitchFamily="2" charset="-78"/>
              </a:rPr>
              <a:t>التَّعْلِيمَةُ 2:أَحْسِبُ مُعَدَّلَ السُّرْعَةِ الَّتِي سَارَتْ بِهَا سَيَّارَةُ مَحْمُودٍ مِنْ مَدِينَةِ مَنْزِلِ تَمِيمٍ إِلَى مَدِينَةِ نَابُلَ.</a:t>
            </a:r>
          </a:p>
          <a:p>
            <a:pPr marL="457200" marR="0" lvl="0" indent="-342900" algn="r"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kumimoji="0" lang="ar-TN" sz="2300" b="1" i="0" u="none" strike="noStrike" kern="1200" cap="none" spc="0" normalizeH="0" baseline="0" noProof="0" dirty="0">
                <a:ln>
                  <a:noFill/>
                </a:ln>
                <a:solidFill>
                  <a:schemeClr val="tx1"/>
                </a:solidFill>
                <a:effectLst/>
                <a:uLnTx/>
                <a:uFillTx/>
                <a:latin typeface="Sakkal Majalla" panose="02000000000000000000" pitchFamily="2" charset="-78"/>
                <a:ea typeface="Calibri" panose="020F0502020204030204" pitchFamily="34" charset="0"/>
                <a:cs typeface="Sakkal Majalla" panose="02000000000000000000" pitchFamily="2" charset="-78"/>
              </a:rPr>
              <a:t>التَّعْلِيمَةُ 3:</a:t>
            </a:r>
          </a:p>
          <a:p>
            <a:pPr marL="457200" marR="0" lvl="0" indent="-342900" algn="r"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kumimoji="0" lang="ar-TN" sz="2300" b="1" i="0" u="none" strike="noStrike" kern="1200" cap="none" spc="0" normalizeH="0" baseline="0" noProof="0" dirty="0">
                <a:ln>
                  <a:noFill/>
                </a:ln>
                <a:solidFill>
                  <a:schemeClr val="tx1"/>
                </a:solidFill>
                <a:effectLst/>
                <a:uLnTx/>
                <a:uFillTx/>
                <a:latin typeface="Sakkal Majalla" panose="02000000000000000000" pitchFamily="2" charset="-78"/>
                <a:ea typeface="Calibri" panose="020F0502020204030204" pitchFamily="34" charset="0"/>
                <a:cs typeface="Sakkal Majalla" panose="02000000000000000000" pitchFamily="2" charset="-78"/>
              </a:rPr>
              <a:t>أُحَدِّدُ طُولَ المَسَافَةِ الَّتِي قَطَعَهَا أَحْمَدُ قَبْلَ التَّوَقُّفِ، عَلِمًا أَنَّهُ كَانَ يَقُودُ الدَّرَّاجَةَ خِلَالَ هَذِهِ المَرْحَلَةِ بِمُعَدَّلِ سُرْعَةٍ 20 كِم/س.</a:t>
            </a:r>
          </a:p>
          <a:p>
            <a:pPr marL="457200" marR="0" lvl="0" indent="-342900" algn="r"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kumimoji="0" lang="ar-TN" sz="2300" b="1" i="0" u="none" strike="noStrike" kern="1200" cap="none" spc="0" normalizeH="0" baseline="0" noProof="0" dirty="0">
                <a:ln>
                  <a:noFill/>
                </a:ln>
                <a:solidFill>
                  <a:schemeClr val="tx1"/>
                </a:solidFill>
                <a:effectLst/>
                <a:uLnTx/>
                <a:uFillTx/>
                <a:latin typeface="Sakkal Majalla" panose="02000000000000000000" pitchFamily="2" charset="-78"/>
                <a:ea typeface="Calibri" panose="020F0502020204030204" pitchFamily="34" charset="0"/>
                <a:cs typeface="Sakkal Majalla" panose="02000000000000000000" pitchFamily="2" charset="-78"/>
              </a:rPr>
              <a:t>أَصْلَحَ أَحْمَدُ العُطْبَ، ثُمَّ وَاصَلَ سَيْرَهُ لِيَقْطَعَ المَسَافَةَ المُتَبَقِّيَةَ، مُرَفِّعًا فِي مُعَدَّلِ سُرْعَةِ دَرَّاجَتِهِ لِيُصْبِحَ 25 كِم/س.</a:t>
            </a:r>
          </a:p>
          <a:p>
            <a:pPr marL="457200" marR="0" lvl="0" indent="-342900" algn="r"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kumimoji="0" lang="ar-TN" sz="2300" b="1" i="0" u="none" strike="noStrike" kern="1200" cap="none" spc="0" normalizeH="0" baseline="0" noProof="0" dirty="0">
                <a:ln>
                  <a:noFill/>
                </a:ln>
                <a:solidFill>
                  <a:schemeClr val="tx1"/>
                </a:solidFill>
                <a:effectLst/>
                <a:uLnTx/>
                <a:uFillTx/>
                <a:latin typeface="Sakkal Majalla" panose="02000000000000000000" pitchFamily="2" charset="-78"/>
                <a:ea typeface="Calibri" panose="020F0502020204030204" pitchFamily="34" charset="0"/>
                <a:cs typeface="Sakkal Majalla" panose="02000000000000000000" pitchFamily="2" charset="-78"/>
              </a:rPr>
              <a:t>التَّعْلِيمَةُ 4:أَحْسِبُ المُدَّةَ الَّتِي اسْتَغْرَقَهَا أَحْمَدُ لِيَقْطَعَ الجُزْءَ الثَّانِي مِنَ المَسَافَةِ بَيْنَ مَدِينَةِ مَنْزِلِ تَمِيمٍ وَنَابُلَ.</a:t>
            </a:r>
          </a:p>
          <a:p>
            <a:pPr marL="114300" marR="0" lvl="0" indent="0" algn="r" defTabSz="457200" rtl="1" eaLnBrk="1" fontAlgn="auto" latinLnBrk="0" hangingPunct="1">
              <a:lnSpc>
                <a:spcPct val="107000"/>
              </a:lnSpc>
              <a:spcBef>
                <a:spcPts val="1000"/>
              </a:spcBef>
              <a:spcAft>
                <a:spcPts val="800"/>
              </a:spcAft>
              <a:buClr>
                <a:srgbClr val="A53010"/>
              </a:buClr>
              <a:buSzTx/>
              <a:buFont typeface="Wingdings 3" charset="2"/>
              <a:buNone/>
              <a:tabLst/>
              <a:defRPr/>
            </a:pPr>
            <a:endParaRPr kumimoji="0" lang="ar-T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r" rtl="1"/>
            <a:endParaRPr lang="fr-FR" dirty="0"/>
          </a:p>
        </p:txBody>
      </p:sp>
      <p:pic>
        <p:nvPicPr>
          <p:cNvPr id="5" name="Espace réservé du contenu 4">
            <a:extLst>
              <a:ext uri="{FF2B5EF4-FFF2-40B4-BE49-F238E27FC236}">
                <a16:creationId xmlns:a16="http://schemas.microsoft.com/office/drawing/2014/main" id="{85725B48-C01D-4C6E-9655-B3CB92E11C1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02706" y="1810871"/>
            <a:ext cx="3390807" cy="3523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53701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7D9A9D-7BDC-4588-B024-9C2D4BD011F9}"/>
              </a:ext>
            </a:extLst>
          </p:cNvPr>
          <p:cNvSpPr>
            <a:spLocks noGrp="1"/>
          </p:cNvSpPr>
          <p:nvPr>
            <p:ph type="title"/>
          </p:nvPr>
        </p:nvSpPr>
        <p:spPr>
          <a:xfrm>
            <a:off x="1151469" y="643466"/>
            <a:ext cx="9601196" cy="812801"/>
          </a:xfrm>
        </p:spPr>
        <p:txBody>
          <a:bodyPr/>
          <a:lstStyle/>
          <a:p>
            <a:pPr algn="ctr"/>
            <a:r>
              <a:rPr lang="ar-TN" b="1" dirty="0">
                <a:solidFill>
                  <a:srgbClr val="0070C0"/>
                </a:solidFill>
                <a:latin typeface="Sakkal Majalla" panose="02000000000000000000" pitchFamily="2" charset="-78"/>
                <a:cs typeface="Sakkal Majalla" panose="02000000000000000000" pitchFamily="2" charset="-78"/>
              </a:rPr>
              <a:t>الوضعيّة الرابعة</a:t>
            </a:r>
            <a:endParaRPr lang="fr-FR" b="1" dirty="0">
              <a:solidFill>
                <a:srgbClr val="0070C0"/>
              </a:solidFill>
              <a:latin typeface="Sakkal Majalla" panose="02000000000000000000" pitchFamily="2" charset="-78"/>
              <a:cs typeface="Sakkal Majalla" panose="02000000000000000000" pitchFamily="2" charset="-78"/>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023ED4B0-A309-40F1-B490-A4E6A7F698A4}"/>
                  </a:ext>
                </a:extLst>
              </p:cNvPr>
              <p:cNvSpPr>
                <a:spLocks noGrp="1"/>
              </p:cNvSpPr>
              <p:nvPr>
                <p:ph idx="1"/>
              </p:nvPr>
            </p:nvSpPr>
            <p:spPr>
              <a:xfrm>
                <a:off x="367552" y="1456266"/>
                <a:ext cx="11394141" cy="4989357"/>
              </a:xfrm>
            </p:spPr>
            <p:txBody>
              <a:bodyPr>
                <a:normAutofit fontScale="92500" lnSpcReduction="20000"/>
              </a:bodyPr>
              <a:lstStyle/>
              <a:p>
                <a:pPr marL="457200" algn="r" rtl="1">
                  <a:lnSpc>
                    <a:spcPct val="107000"/>
                  </a:lnSpc>
                  <a:spcAft>
                    <a:spcPts val="800"/>
                  </a:spcAft>
                </a:pPr>
                <a:r>
                  <a:rPr lang="ar-TN"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اِنْطَلَقَ مُسَافِرٌ بِسَيَّارَتِهِ مِنَ المَدِينَةِ "أ" عَلَى السَّاعَةِ التَّاسِعَةِ إِلَّا الرُّبْعَ صَبَاحًا، مُتَّجِهًا نَحْوَ المَدِينَةِ "ب"، بِمُعَدَّلِ سُرْعَةٍ 96 كِم/س.</a:t>
                </a:r>
              </a:p>
              <a:p>
                <a:pPr marL="457200" algn="r" rtl="1">
                  <a:lnSpc>
                    <a:spcPct val="107000"/>
                  </a:lnSpc>
                  <a:spcAft>
                    <a:spcPts val="800"/>
                  </a:spcAft>
                </a:pPr>
                <a:r>
                  <a:rPr lang="ar-TN"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بَعْدَ مَسِيرِ </a:t>
                </a:r>
                <a14:m>
                  <m:oMath xmlns:m="http://schemas.openxmlformats.org/officeDocument/2006/math">
                    <m:f>
                      <m:fPr>
                        <m:ctrlPr>
                          <a:rPr lang="fr-FR" sz="3500" b="1" i="1" smtClean="0">
                            <a:solidFill>
                              <a:schemeClr val="tx1"/>
                            </a:solidFill>
                            <a:effectLst/>
                            <a:latin typeface="Cambria Math" panose="02040503050406030204" pitchFamily="18" charset="0"/>
                            <a:cs typeface="Times New Roman" panose="02020603050405020304" pitchFamily="18" charset="0"/>
                          </a:rPr>
                        </m:ctrlPr>
                      </m:fPr>
                      <m:num>
                        <m:r>
                          <a:rPr lang="fr-FR" sz="35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fr-FR" sz="35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r>
                  <a:rPr lang="ar-TN" sz="35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TN"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السَّاعَةِ، تَوَقَّفَ لِمُدَّةِ </a:t>
                </a:r>
                <a14:m>
                  <m:oMath xmlns:m="http://schemas.openxmlformats.org/officeDocument/2006/math">
                    <m:f>
                      <m:fPr>
                        <m:ctrlPr>
                          <a:rPr lang="fr-FR" sz="3500" b="1"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a:rPr lang="fr-FR" sz="3500" b="1" i="1">
                            <a:solidFill>
                              <a:schemeClr val="tx1"/>
                            </a:solidFill>
                            <a:latin typeface="Cambria Math" panose="02040503050406030204" pitchFamily="18" charset="0"/>
                            <a:ea typeface="Calibri" panose="020F0502020204030204" pitchFamily="34" charset="0"/>
                            <a:cs typeface="Arial" panose="020B0604020202020204" pitchFamily="34" charset="0"/>
                          </a:rPr>
                          <m:t>𝟐</m:t>
                        </m:r>
                      </m:num>
                      <m:den>
                        <m:r>
                          <a:rPr lang="fr-FR" sz="3500" b="1" i="1">
                            <a:solidFill>
                              <a:schemeClr val="tx1"/>
                            </a:solidFill>
                            <a:latin typeface="Cambria Math" panose="02040503050406030204" pitchFamily="18" charset="0"/>
                            <a:ea typeface="Calibri" panose="020F0502020204030204" pitchFamily="34" charset="0"/>
                            <a:cs typeface="Arial" panose="020B0604020202020204" pitchFamily="34" charset="0"/>
                          </a:rPr>
                          <m:t>𝟓</m:t>
                        </m:r>
                      </m:den>
                    </m:f>
                  </m:oMath>
                </a14:m>
                <a:r>
                  <a:rPr lang="ar-TN" sz="35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TN"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السَّاعَةِ لِإِصْلَاحِ عُطْبٍ، ثُمَّ وَاصَلَ السَّيْرَ لِيُكْمِلَ بَقِيَّةَ المَسَافَةِ، وَالَّتِي تُمَثِّلُ 125% مِنْ طُولِ المَسَافَةِ المَقْطُوعَةِ خِلَالَ المَرْحَلَةِ الأُولَى، وَذَلِكَ بِنَفْسِ مُعَدَّلِ السُّرْعَةِ.</a:t>
                </a:r>
              </a:p>
              <a:p>
                <a:pPr marL="457200" algn="r" rtl="1">
                  <a:lnSpc>
                    <a:spcPct val="107000"/>
                  </a:lnSpc>
                  <a:spcAft>
                    <a:spcPts val="800"/>
                  </a:spcAft>
                </a:pPr>
                <a:r>
                  <a:rPr lang="ar-TN"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المَطْلُوبُ:</a:t>
                </a:r>
              </a:p>
              <a:p>
                <a:pPr marL="457200" algn="r" rtl="1">
                  <a:lnSpc>
                    <a:spcPct val="107000"/>
                  </a:lnSpc>
                  <a:spcAft>
                    <a:spcPts val="800"/>
                  </a:spcAft>
                </a:pPr>
                <a:r>
                  <a:rPr lang="ar-TN"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جِدْ طُولَ المَسَافَةِ الفَاصِلَةِ بَيْنَ المَدِينَتَيْنِ "أ" وَ "ب". </a:t>
                </a:r>
              </a:p>
              <a:p>
                <a:pPr marL="457200" algn="r" rtl="1">
                  <a:lnSpc>
                    <a:spcPct val="107000"/>
                  </a:lnSpc>
                  <a:spcAft>
                    <a:spcPts val="800"/>
                  </a:spcAft>
                </a:pPr>
                <a:r>
                  <a:rPr lang="ar-TN"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جِدْ سَاعَةَ الوُصُولِ إِلَى المَدِينَةِ "ب". </a:t>
                </a:r>
              </a:p>
              <a:p>
                <a:pPr marL="457200" algn="r" rtl="1">
                  <a:lnSpc>
                    <a:spcPct val="107000"/>
                  </a:lnSpc>
                  <a:spcAft>
                    <a:spcPts val="800"/>
                  </a:spcAft>
                </a:pPr>
                <a:r>
                  <a:rPr lang="ar-TN"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أَحْسِبْ ثَمَنَ الوُقُودِ المُسْتَهْلَكِ، إِذَا عَلِمْتَ أَنَّ السَّيَّارَةَ تَسْتَهْلِكُ بِمُعَدَّلِ 2,125 لِتْرًا كُلَّمَا قَطَعَتْ 25 كِم، وَأَنَّ ثَمَنَ اللِّتْرِ الوَاحِدِ مِنَ الوُقُودِ يُسَاوِي 2,500 د.</a:t>
                </a:r>
              </a:p>
              <a:p>
                <a:pPr marL="0" indent="0" algn="r" rtl="1">
                  <a:buNone/>
                </a:pPr>
                <a:endParaRPr lang="fr-FR" dirty="0"/>
              </a:p>
            </p:txBody>
          </p:sp>
        </mc:Choice>
        <mc:Fallback xmlns="">
          <p:sp>
            <p:nvSpPr>
              <p:cNvPr id="3" name="Espace réservé du contenu 2">
                <a:extLst>
                  <a:ext uri="{FF2B5EF4-FFF2-40B4-BE49-F238E27FC236}">
                    <a16:creationId xmlns:a16="http://schemas.microsoft.com/office/drawing/2014/main" id="{023ED4B0-A309-40F1-B490-A4E6A7F698A4}"/>
                  </a:ext>
                </a:extLst>
              </p:cNvPr>
              <p:cNvSpPr>
                <a:spLocks noGrp="1" noRot="1" noChangeAspect="1" noMove="1" noResize="1" noEditPoints="1" noAdjustHandles="1" noChangeArrowheads="1" noChangeShapeType="1" noTextEdit="1"/>
              </p:cNvSpPr>
              <p:nvPr>
                <p:ph idx="1"/>
              </p:nvPr>
            </p:nvSpPr>
            <p:spPr>
              <a:xfrm>
                <a:off x="367552" y="1456266"/>
                <a:ext cx="11394141" cy="4989357"/>
              </a:xfrm>
              <a:blipFill>
                <a:blip r:embed="rId2"/>
                <a:stretch>
                  <a:fillRect l="-1177" t="-3301" r="-54" b="-367"/>
                </a:stretch>
              </a:blipFill>
            </p:spPr>
            <p:txBody>
              <a:bodyPr/>
              <a:lstStyle/>
              <a:p>
                <a:r>
                  <a:rPr lang="fr-FR">
                    <a:noFill/>
                  </a:rPr>
                  <a:t> </a:t>
                </a:r>
              </a:p>
            </p:txBody>
          </p:sp>
        </mc:Fallback>
      </mc:AlternateContent>
    </p:spTree>
    <p:extLst>
      <p:ext uri="{BB962C8B-B14F-4D97-AF65-F5344CB8AC3E}">
        <p14:creationId xmlns:p14="http://schemas.microsoft.com/office/powerpoint/2010/main" val="4138891647"/>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632</TotalTime>
  <Words>489</Words>
  <Application>Microsoft Office PowerPoint</Application>
  <PresentationFormat>Grand écran</PresentationFormat>
  <Paragraphs>28</Paragraphs>
  <Slides>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vt:i4>
      </vt:variant>
    </vt:vector>
  </HeadingPairs>
  <TitlesOfParts>
    <vt:vector size="14" baseType="lpstr">
      <vt:lpstr>Arial</vt:lpstr>
      <vt:lpstr>Calibri</vt:lpstr>
      <vt:lpstr>Cambria Math</vt:lpstr>
      <vt:lpstr>Century Gothic</vt:lpstr>
      <vt:lpstr>Sakkal Majalla</vt:lpstr>
      <vt:lpstr>Times New Roman</vt:lpstr>
      <vt:lpstr>Wingdings 3</vt:lpstr>
      <vt:lpstr>Brin</vt:lpstr>
      <vt:lpstr> ( أتذكّر )</vt:lpstr>
      <vt:lpstr>الوضعيّة الأولى</vt:lpstr>
      <vt:lpstr>Présentation PowerPoint</vt:lpstr>
      <vt:lpstr>Présentation PowerPoint</vt:lpstr>
      <vt:lpstr>الوضعيّة الثالثة</vt:lpstr>
      <vt:lpstr>الوضعيّة الرابعة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تطبيقي في الرياضيات </dc:title>
  <dc:creator>Moez</dc:creator>
  <cp:lastModifiedBy>Asus</cp:lastModifiedBy>
  <cp:revision>494</cp:revision>
  <dcterms:created xsi:type="dcterms:W3CDTF">2026-03-14T16:09:17Z</dcterms:created>
  <dcterms:modified xsi:type="dcterms:W3CDTF">2026-04-02T17:52:53Z</dcterms:modified>
</cp:coreProperties>
</file>