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 bookmarkIdSeed="3">
  <p:sldMasterIdLst>
    <p:sldMasterId id="2147483699" r:id="rId1"/>
  </p:sldMasterIdLst>
  <p:sldIdLst>
    <p:sldId id="256" r:id="rId2"/>
    <p:sldId id="257" r:id="rId3"/>
    <p:sldId id="290" r:id="rId4"/>
    <p:sldId id="289" r:id="rId5"/>
    <p:sldId id="260" r:id="rId6"/>
    <p:sldId id="263" r:id="rId7"/>
    <p:sldId id="264" r:id="rId8"/>
    <p:sldId id="266" r:id="rId9"/>
    <p:sldId id="267" r:id="rId10"/>
    <p:sldId id="270" r:id="rId11"/>
    <p:sldId id="271" r:id="rId12"/>
    <p:sldId id="272" r:id="rId13"/>
    <p:sldId id="273" r:id="rId14"/>
    <p:sldId id="274" r:id="rId15"/>
    <p:sldId id="276" r:id="rId16"/>
    <p:sldId id="279" r:id="rId17"/>
    <p:sldId id="280" r:id="rId18"/>
    <p:sldId id="281" r:id="rId19"/>
    <p:sldId id="282" r:id="rId20"/>
    <p:sldId id="283" r:id="rId21"/>
    <p:sldId id="284" r:id="rId22"/>
    <p:sldId id="285" r:id="rId23"/>
    <p:sldId id="286" r:id="rId24"/>
    <p:sldId id="287" r:id="rId2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368" autoAdjust="0"/>
    <p:restoredTop sz="94660"/>
  </p:normalViewPr>
  <p:slideViewPr>
    <p:cSldViewPr snapToGrid="0">
      <p:cViewPr varScale="1">
        <p:scale>
          <a:sx n="85" d="100"/>
          <a:sy n="85" d="100"/>
        </p:scale>
        <p:origin x="619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A11C5BB-74AD-4BA1-8A96-AC005E17F6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1B7D2D5B-714F-4DDD-A5B8-4A6610D5EF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722A7FA-6070-42F4-921F-288AB63C07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3/23/2026</a:t>
            </a:fld>
            <a:endParaRPr lang="en-US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5FD39A7-BD25-46C2-83EF-2B205EB28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BD0CAAE-0302-4A5E-A21A-DC5B1039BD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8981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3824045-A38E-419C-831D-A17A04D941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F6D1C239-1264-40AE-A7D4-CA60526DB6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A289EB4-2C27-4EA6-A848-F7F8420D1B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3/23/2026</a:t>
            </a:fld>
            <a:endParaRPr lang="en-US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C04CA65-2669-4A95-A23B-B5CE31C096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47653A9-B7B2-4C04-9960-68D243C06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94998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E72C419F-64CD-4263-8744-6D163D6AC8F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7840AEDD-A838-40CC-BF6C-B7ADAF3328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5D172F1-F0D5-44EB-B3C2-D8BC26537F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3/23/2026</a:t>
            </a:fld>
            <a:endParaRPr lang="en-US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0922E6D-D9ED-421A-ACD7-C236780DB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6349B2E-72BA-4CA2-9350-1643CA070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7355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354D389-9A61-417C-B425-CFBE818322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21B9325-356D-42F7-B61A-6D0F7EF9A4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662132C-6145-4CD9-835C-C1062B8AAC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t>3/23/2026</a:t>
            </a:fld>
            <a:endParaRPr lang="en-US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BCC727D-BECC-4CE6-AADB-BDAC85A8C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3E46A9E-822B-4E4A-A6FD-4BFB606678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34225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A67D579-08E2-481B-A26F-A5AB7DE66A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FFA08B0-C46D-449D-9E7E-8397F0DA97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E9918B2-FEE7-45F7-882F-5257E44551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3/23/2026</a:t>
            </a:fld>
            <a:endParaRPr lang="en-US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8A23C1C-AE9B-4DD8-AD44-3E715781FA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1614946-FF16-4F74-8A90-EA717BFEE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1577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1505D3-84F2-4B56-BCA8-9B5101B51A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0B9DBFE-4248-4821-BDFD-92E6F0328A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8F8C535-9139-401B-B3DB-510D770384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DC43D6D-FC22-41DC-A6A2-2B53918F52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t>3/23/2026</a:t>
            </a:fld>
            <a:endParaRPr lang="en-US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5D3E1B1-B453-4539-A99F-87E9DBEC75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0DC7E58-1251-426B-95A0-F0C1AFAE2C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04302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432F482-B7C2-42A9-A7EF-0D84E8B666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CB8ACB9-2C6E-43A5-BA54-239B4640B2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171B775-45A4-418E-8B4A-99AF317A08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8B4092F8-CD8B-4912-8461-0B66753873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D1D75C34-ACAC-4F06-B5FA-A1BAE146F0C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DB97B1E7-8444-4170-BA76-CDF4714CC6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3/23/2026</a:t>
            </a:fld>
            <a:endParaRPr lang="en-US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70E868A5-FA65-4BF4-A7CE-5EBB215814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DE572038-B050-495B-B621-49438E8813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09454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1E0BB92-3A86-4360-8B81-5D4A50C386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A1322998-3AAA-4CF0-AE76-3D58879F3A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3/23/2026</a:t>
            </a:fld>
            <a:endParaRPr lang="en-US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9724DF7-4F86-4FCA-B92D-9146DCCE9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C776174-77CA-4CB5-99A7-6E89B6C73D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10418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B2330583-D821-49DD-AFE7-4377A4C6D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3/23/2026</a:t>
            </a:fld>
            <a:endParaRPr lang="en-US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16442D12-56D6-4703-8E76-9E3B8FCAB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F169115-EB5D-499B-BCCA-CA1E34016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9652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F931EC7-679D-4EB5-8F4C-C0D65E4696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5F5946F-E270-4BD7-8255-C53F436C3D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BD69DFA-9F1B-47B0-8171-5605305018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BA5C00D-0E4C-437C-93D7-AA74178987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3/23/2026</a:t>
            </a:fld>
            <a:endParaRPr lang="en-US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F0985D3-54C9-4CC9-87FA-9882376F6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0175BF1-826E-475E-98C4-2B7A8AB7A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11266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F68DE01-DC28-4E7F-B4B7-2C4C3BB71E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E94646A2-95D1-4691-824F-36C58AF9188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58395D4-3A5C-4527-922F-909D0833F0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0816D7E-DCEB-414A-8CF8-75B6C0464D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3/23/2026</a:t>
            </a:fld>
            <a:endParaRPr lang="en-US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ED472E3-DAFE-4E4D-91F2-A2FE64A32E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70EF9BC-2DD1-4022-BB4F-EC3C02A8E4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6110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D26067EA-9860-4642-BCCB-700C0BC083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44ECDAB-F242-46B7-AAC3-3BEF78C949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E4185BB-A98C-4535-BC69-C510CD43FF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3/23/2026</a:t>
            </a:fld>
            <a:endParaRPr lang="en-US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F2EF2B5-CC8C-4542-947B-76C99F030D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C670FC9-4FEF-4638-A351-08F189AD5D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948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CA13E71-6E73-4027-9BB7-CBB8315944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2595" y="1346699"/>
            <a:ext cx="8345145" cy="1646302"/>
          </a:xfrm>
        </p:spPr>
        <p:txBody>
          <a:bodyPr/>
          <a:lstStyle/>
          <a:p>
            <a:r>
              <a:rPr lang="ar-TN" dirty="0">
                <a:solidFill>
                  <a:srgbClr val="0070C0"/>
                </a:solidFill>
              </a:rPr>
              <a:t>درس تطبيقي في الرياضيات </a:t>
            </a:r>
            <a:endParaRPr lang="fr-FR" dirty="0">
              <a:solidFill>
                <a:srgbClr val="0070C0"/>
              </a:solidFill>
            </a:endParaRP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02E3B23-4A3B-40CE-B52E-A1844F30F1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83224" y="3657597"/>
            <a:ext cx="7024843" cy="1320802"/>
          </a:xfrm>
        </p:spPr>
        <p:txBody>
          <a:bodyPr>
            <a:normAutofit/>
          </a:bodyPr>
          <a:lstStyle/>
          <a:p>
            <a:r>
              <a:rPr lang="ar-TN" sz="3200" dirty="0">
                <a:solidFill>
                  <a:schemeClr val="tx1"/>
                </a:solidFill>
                <a:cs typeface="AdvertisingMedium" pitchFamily="2" charset="-78"/>
              </a:rPr>
              <a:t>لتلاميذ السّنة السّادسة من التعليم الأساسي</a:t>
            </a:r>
            <a:endParaRPr lang="fr-FR" sz="3200" dirty="0">
              <a:solidFill>
                <a:schemeClr val="tx1"/>
              </a:solidFill>
              <a:cs typeface="AdvertisingMedium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875820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D48E147-7032-4406-94DF-47D0783579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1" y="677333"/>
            <a:ext cx="9601196" cy="927350"/>
          </a:xfrm>
        </p:spPr>
        <p:txBody>
          <a:bodyPr/>
          <a:lstStyle/>
          <a:p>
            <a:pPr algn="ctr" rtl="1"/>
            <a:r>
              <a:rPr lang="ar-TN" b="1" dirty="0">
                <a:solidFill>
                  <a:srgbClr val="0070C0"/>
                </a:solidFill>
              </a:rPr>
              <a:t>التّعلّم الآلي</a:t>
            </a:r>
            <a:endParaRPr lang="fr-FR" b="1" dirty="0">
              <a:solidFill>
                <a:srgbClr val="0070C0"/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2CDC864-90B9-41B5-B31A-1BBE197206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459" y="1604683"/>
            <a:ext cx="10901082" cy="4575984"/>
          </a:xfrm>
        </p:spPr>
        <p:txBody>
          <a:bodyPr/>
          <a:lstStyle/>
          <a:p>
            <a:pPr algn="r" rtl="1"/>
            <a:r>
              <a:rPr lang="ar-TN" b="1" dirty="0"/>
              <a:t>الوضعيّة الأولى</a:t>
            </a:r>
          </a:p>
          <a:p>
            <a:pPr algn="r" rtl="1"/>
            <a:r>
              <a:rPr lang="ar-TN" b="1" dirty="0"/>
              <a:t>التعليمة : أتمّ تعمير الجدول</a:t>
            </a:r>
          </a:p>
          <a:p>
            <a:pPr algn="r" rtl="1"/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CC491119-AE5D-48D0-BC33-30A8F6DCD8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459" y="2799463"/>
            <a:ext cx="10901081" cy="3381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6805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9E4CB44-D2F2-48D0-B83B-AAF61B0D6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4452" y="435684"/>
            <a:ext cx="9601196" cy="591671"/>
          </a:xfrm>
        </p:spPr>
        <p:txBody>
          <a:bodyPr>
            <a:normAutofit fontScale="90000"/>
          </a:bodyPr>
          <a:lstStyle/>
          <a:p>
            <a:pPr marL="285750" marR="0" lvl="0" indent="-285750" algn="ctr" defTabSz="4572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tabLst/>
              <a:defRPr/>
            </a:pPr>
            <a:r>
              <a:rPr kumimoji="0" lang="ar-TN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aramond" panose="02020404030301010803"/>
                <a:ea typeface="+mn-ea"/>
                <a:cs typeface="Times New Roman" panose="02020603050405020304" pitchFamily="18" charset="0"/>
              </a:rPr>
              <a:t>إصلاح الوضعيّة الأولى</a:t>
            </a:r>
            <a:br>
              <a:rPr kumimoji="0" lang="ar-TN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aramond" panose="02020404030301010803"/>
                <a:ea typeface="+mn-ea"/>
                <a:cs typeface="Times New Roman" panose="02020603050405020304" pitchFamily="18" charset="0"/>
              </a:rPr>
            </a:br>
            <a:endParaRPr lang="fr-FR" dirty="0">
              <a:solidFill>
                <a:srgbClr val="0070C0"/>
              </a:solidFill>
            </a:endParaRP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A69397D1-1646-459E-9ED4-CF56E7932C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5107" y="959756"/>
            <a:ext cx="11330382" cy="5283135"/>
          </a:xfrm>
          <a:prstGeom prst="rect">
            <a:avLst/>
          </a:prstGeom>
        </p:spPr>
      </p:pic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6397B9E5-D7E1-4A72-BC77-93D429621B67}"/>
              </a:ext>
            </a:extLst>
          </p:cNvPr>
          <p:cNvCxnSpPr>
            <a:cxnSpLocks/>
          </p:cNvCxnSpPr>
          <p:nvPr/>
        </p:nvCxnSpPr>
        <p:spPr>
          <a:xfrm>
            <a:off x="726142" y="1027355"/>
            <a:ext cx="0" cy="513139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38F8ED79-A8D6-4774-A338-40244DB9316B}"/>
              </a:ext>
            </a:extLst>
          </p:cNvPr>
          <p:cNvCxnSpPr>
            <a:cxnSpLocks/>
          </p:cNvCxnSpPr>
          <p:nvPr/>
        </p:nvCxnSpPr>
        <p:spPr>
          <a:xfrm>
            <a:off x="735107" y="6158753"/>
            <a:ext cx="112327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00542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D48E147-7032-4406-94DF-47D0783579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1" y="677333"/>
            <a:ext cx="9601196" cy="927350"/>
          </a:xfrm>
        </p:spPr>
        <p:txBody>
          <a:bodyPr/>
          <a:lstStyle/>
          <a:p>
            <a:pPr algn="ctr" rtl="1"/>
            <a:r>
              <a:rPr lang="ar-TN" b="1" dirty="0">
                <a:solidFill>
                  <a:srgbClr val="0070C0"/>
                </a:solidFill>
              </a:rPr>
              <a:t>التّعلّم الآلي</a:t>
            </a:r>
            <a:endParaRPr lang="fr-FR" b="1" dirty="0">
              <a:solidFill>
                <a:srgbClr val="0070C0"/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2CDC864-90B9-41B5-B31A-1BBE197206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459" y="1604683"/>
            <a:ext cx="10901082" cy="4575984"/>
          </a:xfrm>
        </p:spPr>
        <p:txBody>
          <a:bodyPr/>
          <a:lstStyle/>
          <a:p>
            <a:pPr algn="r" rtl="1"/>
            <a:r>
              <a:rPr lang="ar-TN" b="1" dirty="0"/>
              <a:t>الوضعيّة الثانية</a:t>
            </a:r>
          </a:p>
          <a:p>
            <a:pPr algn="r" rtl="1"/>
            <a:r>
              <a:rPr lang="ar-TN" b="1" dirty="0"/>
              <a:t>التعليمة : أتمّ تعمير الجدول</a:t>
            </a:r>
          </a:p>
          <a:p>
            <a:pPr algn="r" rtl="1"/>
            <a:endParaRPr lang="ar-TN" dirty="0"/>
          </a:p>
          <a:p>
            <a:pPr algn="r" rtl="1"/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4804A3AE-AADD-4352-826C-D17737D0E6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519" y="2807084"/>
            <a:ext cx="11483788" cy="3575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3586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9E4CB44-D2F2-48D0-B83B-AAF61B0D6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474631"/>
            <a:ext cx="9601196" cy="591671"/>
          </a:xfrm>
        </p:spPr>
        <p:txBody>
          <a:bodyPr>
            <a:normAutofit fontScale="90000"/>
          </a:bodyPr>
          <a:lstStyle/>
          <a:p>
            <a:pPr marL="285750" marR="0" lvl="0" indent="-285750" algn="ctr" defTabSz="4572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tabLst/>
              <a:defRPr/>
            </a:pPr>
            <a:r>
              <a:rPr kumimoji="0" lang="ar-TN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aramond" panose="02020404030301010803"/>
                <a:ea typeface="+mn-ea"/>
                <a:cs typeface="Times New Roman" panose="02020603050405020304" pitchFamily="18" charset="0"/>
              </a:rPr>
              <a:t>إصلاح الوضعيّة الثانية</a:t>
            </a:r>
            <a:br>
              <a:rPr kumimoji="0" lang="ar-TN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aramond" panose="02020404030301010803"/>
                <a:ea typeface="+mn-ea"/>
                <a:cs typeface="Times New Roman" panose="02020603050405020304" pitchFamily="18" charset="0"/>
              </a:rPr>
            </a:br>
            <a:endParaRPr lang="fr-FR" dirty="0">
              <a:solidFill>
                <a:srgbClr val="0070C0"/>
              </a:solidFill>
            </a:endParaRPr>
          </a:p>
        </p:txBody>
      </p:sp>
      <p:pic>
        <p:nvPicPr>
          <p:cNvPr id="8" name="Espace réservé du contenu 6">
            <a:extLst>
              <a:ext uri="{FF2B5EF4-FFF2-40B4-BE49-F238E27FC236}">
                <a16:creationId xmlns:a16="http://schemas.microsoft.com/office/drawing/2014/main" id="{67CB2C7F-1758-4D00-9B81-2A190124A4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012" y="1210235"/>
            <a:ext cx="11783285" cy="5074024"/>
          </a:xfrm>
        </p:spPr>
      </p:pic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3D1AE61A-0C77-4127-9263-EDA10FF6DF39}"/>
              </a:ext>
            </a:extLst>
          </p:cNvPr>
          <p:cNvCxnSpPr/>
          <p:nvPr/>
        </p:nvCxnSpPr>
        <p:spPr>
          <a:xfrm>
            <a:off x="251012" y="1281953"/>
            <a:ext cx="0" cy="50023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92345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F7D9A9D-7BDC-4588-B024-9C2D4BD011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1469" y="643466"/>
            <a:ext cx="9601196" cy="812801"/>
          </a:xfrm>
        </p:spPr>
        <p:txBody>
          <a:bodyPr/>
          <a:lstStyle/>
          <a:p>
            <a:pPr algn="ctr"/>
            <a:r>
              <a:rPr lang="ar-TN" b="1" dirty="0">
                <a:solidFill>
                  <a:srgbClr val="0070C0"/>
                </a:solidFill>
              </a:rPr>
              <a:t>التّوظيف</a:t>
            </a:r>
            <a:endParaRPr lang="fr-FR" b="1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023ED4B0-A309-40F1-B490-A4E6A7F698A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77333" y="1456267"/>
                <a:ext cx="10837334" cy="4622800"/>
              </a:xfrm>
            </p:spPr>
            <p:txBody>
              <a:bodyPr/>
              <a:lstStyle/>
              <a:p>
                <a:pPr algn="r" rtl="1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ar-TN" sz="2400" b="1" u="sng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الوضعيّة عدد 1</a:t>
                </a:r>
                <a:endParaRPr lang="fr-FR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r" rtl="1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ar-SA" b="1" dirty="0">
                    <a:solidFill>
                      <a:schemeClr val="tx1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تلقّى</a:t>
                </a:r>
                <a:r>
                  <a:rPr lang="ar-SA" b="1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طبيب مكالمة عاجلة للذهاب إلى قرية تبعد 90 كم</a:t>
                </a:r>
                <a:r>
                  <a:rPr lang="fr-FR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br>
                  <a:rPr lang="fr-FR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</a:br>
                <a:r>
                  <a:rPr lang="ar-SA" b="1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نظرا لازدحام حركة المرور، قاد الطّبيب سيارته بسرعة 72 كم/س</a:t>
                </a:r>
                <a:r>
                  <a:rPr lang="fr-FR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fr-FR" sz="18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r" rtl="1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ar-SA" sz="2400" b="1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المطلوب</a:t>
                </a:r>
                <a:r>
                  <a:rPr lang="fr-FR" sz="24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</a:t>
                </a:r>
                <a:endParaRPr lang="fr-FR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342900" lvl="0" indent="-342900" algn="r" rtl="1">
                  <a:lnSpc>
                    <a:spcPct val="107000"/>
                  </a:lnSpc>
                  <a:spcAft>
                    <a:spcPts val="800"/>
                  </a:spcAft>
                  <a:tabLst>
                    <a:tab pos="457200" algn="l"/>
                  </a:tabLst>
                </a:pPr>
                <a:r>
                  <a:rPr lang="ar-SA" b="1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كم من الوقت سيستغرق للوصول إلى القرية؟</a:t>
                </a:r>
                <a:endParaRPr lang="fr-FR" sz="18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342900" lvl="0" indent="-342900" algn="r" rtl="1">
                  <a:lnSpc>
                    <a:spcPct val="107000"/>
                  </a:lnSpc>
                  <a:spcAft>
                    <a:spcPts val="800"/>
                  </a:spcAft>
                  <a:tabLst>
                    <a:tab pos="457200" algn="l"/>
                  </a:tabLst>
                </a:pPr>
                <a:r>
                  <a:rPr lang="ar-SA" b="1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إذا كان يجب على الطبيب أن يصل في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b="1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fr-FR" b="1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fr-FR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ar-SA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السّاعة ، فما معدّل السّرعة الذي عليه أن يقود به سيّارته؟</a:t>
                </a:r>
                <a:endParaRPr lang="fr-FR" sz="18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r" rtl="1"/>
                <a:endParaRPr lang="fr-FR" dirty="0"/>
              </a:p>
            </p:txBody>
          </p:sp>
        </mc:Choice>
        <mc:Fallback xmlns="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023ED4B0-A309-40F1-B490-A4E6A7F698A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3" y="1456267"/>
                <a:ext cx="10837334" cy="4622800"/>
              </a:xfrm>
              <a:blipFill>
                <a:blip r:embed="rId2"/>
                <a:stretch>
                  <a:fillRect l="-1181" t="-1055" r="-106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983308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2A5B8C1-C990-4106-8456-50C999029E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667596"/>
            <a:ext cx="9601196" cy="660401"/>
          </a:xfrm>
        </p:spPr>
        <p:txBody>
          <a:bodyPr>
            <a:normAutofit fontScale="90000"/>
          </a:bodyPr>
          <a:lstStyle/>
          <a:p>
            <a:pPr marL="285750" marR="0" lvl="0" indent="-285750" algn="ctr" defTabSz="457200" rtl="1" eaLnBrk="1" fontAlgn="auto" latinLnBrk="0" hangingPunct="1">
              <a:lnSpc>
                <a:spcPct val="107000"/>
              </a:lnSpc>
              <a:spcBef>
                <a:spcPct val="20000"/>
              </a:spcBef>
              <a:spcAft>
                <a:spcPts val="800"/>
              </a:spcAft>
              <a:tabLst/>
              <a:defRPr/>
            </a:pPr>
            <a:r>
              <a:rPr kumimoji="0" lang="ar-TN" sz="2400" b="1" i="0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إصلاح الوضعيّة عدد 1</a:t>
            </a:r>
            <a:b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fr-FR" dirty="0">
              <a:solidFill>
                <a:srgbClr val="0070C0"/>
              </a:solidFill>
            </a:endParaRP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A7CD3BD-00DC-4044-97A2-FEE2362697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7694" y="1073997"/>
            <a:ext cx="4718304" cy="880534"/>
          </a:xfrm>
        </p:spPr>
        <p:txBody>
          <a:bodyPr/>
          <a:lstStyle/>
          <a:p>
            <a:pPr algn="ctr" rtl="1"/>
            <a:r>
              <a:rPr lang="ar-TN" dirty="0">
                <a:solidFill>
                  <a:srgbClr val="002060"/>
                </a:solidFill>
              </a:rPr>
              <a:t>السّؤال الثاني</a:t>
            </a:r>
            <a:endParaRPr lang="fr-FR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Espace réservé du contenu 3">
                <a:extLst>
                  <a:ext uri="{FF2B5EF4-FFF2-40B4-BE49-F238E27FC236}">
                    <a16:creationId xmlns:a16="http://schemas.microsoft.com/office/drawing/2014/main" id="{C1479326-42EB-45DF-A9F0-333CC64F3CB2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484094" y="2421468"/>
                <a:ext cx="5529610" cy="3454400"/>
              </a:xfrm>
            </p:spPr>
            <p:txBody>
              <a:bodyPr>
                <a:normAutofit fontScale="92500" lnSpcReduction="10000"/>
              </a:bodyPr>
              <a:lstStyle/>
              <a:p>
                <a:pPr algn="r" rtl="1"/>
                <a:r>
                  <a:rPr lang="ar-TN" dirty="0">
                    <a:solidFill>
                      <a:srgbClr val="C00000"/>
                    </a:solidFill>
                  </a:rPr>
                  <a:t>2)إذا كان يجب على الطبيب أن يصل في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TN" sz="3500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ar-TN" sz="3500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ar-TN" sz="3500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ar-TN" sz="3500" b="1" dirty="0">
                    <a:solidFill>
                      <a:srgbClr val="C00000"/>
                    </a:solidFill>
                  </a:rPr>
                  <a:t>  </a:t>
                </a:r>
                <a:r>
                  <a:rPr lang="ar-TN" dirty="0">
                    <a:solidFill>
                      <a:srgbClr val="C00000"/>
                    </a:solidFill>
                  </a:rPr>
                  <a:t>السّاعة ، معدّل السّرعة الذي عليه أن يقود به سيّارته</a:t>
                </a:r>
              </a:p>
              <a:p>
                <a:pPr algn="r" rtl="1"/>
                <a14:m>
                  <m:oMath xmlns:m="http://schemas.openxmlformats.org/officeDocument/2006/math">
                    <m:f>
                      <m:fPr>
                        <m:ctrlPr>
                          <a:rPr lang="ar-TN" sz="3500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ar-TN" sz="3500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ar-TN" sz="3500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ar-TN" sz="3500" b="1" dirty="0">
                    <a:solidFill>
                      <a:srgbClr val="C00000"/>
                    </a:solidFill>
                  </a:rPr>
                  <a:t>   </a:t>
                </a:r>
                <a:r>
                  <a:rPr lang="ar-TN" dirty="0">
                    <a:solidFill>
                      <a:srgbClr val="C00000"/>
                    </a:solidFill>
                  </a:rPr>
                  <a:t>س = 45 دق</a:t>
                </a:r>
              </a:p>
              <a:p>
                <a:pPr algn="r" rtl="1"/>
                <a:r>
                  <a:rPr lang="ar-TN" dirty="0">
                    <a:solidFill>
                      <a:srgbClr val="C00000"/>
                    </a:solidFill>
                  </a:rPr>
                  <a:t>45دق                    90كم                       </a:t>
                </a:r>
              </a:p>
              <a:p>
                <a:pPr algn="r" rtl="1"/>
                <a:r>
                  <a:rPr lang="ar-TN" dirty="0">
                    <a:solidFill>
                      <a:srgbClr val="C00000"/>
                    </a:solidFill>
                  </a:rPr>
                  <a:t>60دق                     ؟كم</a:t>
                </a:r>
              </a:p>
              <a:p>
                <a:pPr algn="r" rtl="1"/>
                <a:r>
                  <a:rPr lang="ar-SA" sz="2400" b="1" dirty="0">
                    <a:solidFill>
                      <a:srgbClr val="C00000"/>
                    </a:solidFill>
                    <a:effectLst/>
                    <a:highlight>
                      <a:srgbClr val="FFFF00"/>
                    </a:highlight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( 90 </a:t>
                </a:r>
                <a:r>
                  <a:rPr lang="fr-FR" sz="2400" b="1" dirty="0">
                    <a:solidFill>
                      <a:srgbClr val="C00000"/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x</a:t>
                </a:r>
                <a:r>
                  <a:rPr lang="ar-SA" sz="2400" b="1" dirty="0">
                    <a:solidFill>
                      <a:srgbClr val="C00000"/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60 ) : 45 = 120كم/س</a:t>
                </a:r>
                <a:endParaRPr lang="fr-FR" b="1" dirty="0">
                  <a:solidFill>
                    <a:srgbClr val="C00000"/>
                  </a:solidFill>
                  <a:highlight>
                    <a:srgbClr val="FFFF00"/>
                  </a:highlight>
                </a:endParaRPr>
              </a:p>
            </p:txBody>
          </p:sp>
        </mc:Choice>
        <mc:Fallback xmlns="">
          <p:sp>
            <p:nvSpPr>
              <p:cNvPr id="4" name="Espace réservé du contenu 3">
                <a:extLst>
                  <a:ext uri="{FF2B5EF4-FFF2-40B4-BE49-F238E27FC236}">
                    <a16:creationId xmlns:a16="http://schemas.microsoft.com/office/drawing/2014/main" id="{C1479326-42EB-45DF-A9F0-333CC64F3CB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84094" y="2421468"/>
                <a:ext cx="5529610" cy="3454400"/>
              </a:xfrm>
              <a:blipFill>
                <a:blip r:embed="rId2"/>
                <a:stretch>
                  <a:fillRect l="-4295" t="-2469" r="-176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B1D8EDD4-39FF-457D-B4A2-1F73639DD9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37145" y="1332865"/>
            <a:ext cx="4718304" cy="880534"/>
          </a:xfrm>
        </p:spPr>
        <p:txBody>
          <a:bodyPr/>
          <a:lstStyle/>
          <a:p>
            <a:pPr algn="ctr" rtl="1"/>
            <a:r>
              <a:rPr lang="ar-TN" dirty="0">
                <a:solidFill>
                  <a:srgbClr val="002060"/>
                </a:solidFill>
              </a:rPr>
              <a:t>السّؤال الأوّل</a:t>
            </a:r>
            <a:endParaRPr lang="fr-FR" dirty="0">
              <a:solidFill>
                <a:srgbClr val="002060"/>
              </a:solidFill>
            </a:endParaRP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A0A3FC79-85B0-48F7-AB49-31A6BFFD2A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80671" y="2277035"/>
            <a:ext cx="4718304" cy="3598833"/>
          </a:xfrm>
        </p:spPr>
        <p:txBody>
          <a:bodyPr>
            <a:normAutofit fontScale="92500" lnSpcReduction="10000"/>
          </a:bodyPr>
          <a:lstStyle/>
          <a:p>
            <a:pPr algn="r" rtl="1"/>
            <a:r>
              <a:rPr lang="ar-TN" dirty="0"/>
              <a:t>1</a:t>
            </a:r>
            <a:r>
              <a:rPr lang="ar-TN" dirty="0">
                <a:solidFill>
                  <a:srgbClr val="C00000"/>
                </a:solidFill>
              </a:rPr>
              <a:t>)الوقت الذي يستغرقه الطّبيب للوصول إلى القرية</a:t>
            </a:r>
          </a:p>
          <a:p>
            <a:pPr algn="r" rtl="1"/>
            <a:r>
              <a:rPr lang="ar-TN" dirty="0">
                <a:solidFill>
                  <a:srgbClr val="C00000"/>
                </a:solidFill>
              </a:rPr>
              <a:t>72كم                     60دق</a:t>
            </a:r>
          </a:p>
          <a:p>
            <a:pPr algn="r" rtl="1"/>
            <a:r>
              <a:rPr lang="ar-TN" dirty="0">
                <a:solidFill>
                  <a:srgbClr val="C00000"/>
                </a:solidFill>
              </a:rPr>
              <a:t>90كم                     ؟ دق</a:t>
            </a: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ar-SA" sz="2400" b="1" dirty="0">
                <a:solidFill>
                  <a:srgbClr val="C0000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( 60 </a:t>
            </a:r>
            <a:r>
              <a:rPr lang="fr-FR" sz="2400" b="1" dirty="0">
                <a:solidFill>
                  <a:srgbClr val="C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x</a:t>
            </a:r>
            <a:r>
              <a:rPr lang="ar-TN" sz="2400" b="1" dirty="0">
                <a:solidFill>
                  <a:srgbClr val="C0000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90) : 72 = 108 دق</a:t>
            </a:r>
            <a:endParaRPr lang="ar-TN" b="1" dirty="0">
              <a:solidFill>
                <a:srgbClr val="C00000"/>
              </a:solidFill>
              <a:highlight>
                <a:srgbClr val="FFFF00"/>
              </a:highlight>
            </a:endParaRPr>
          </a:p>
          <a:p>
            <a:pPr algn="r" rtl="1"/>
            <a:r>
              <a:rPr lang="ar-TN" dirty="0">
                <a:solidFill>
                  <a:srgbClr val="C00000"/>
                </a:solidFill>
              </a:rPr>
              <a:t>التحويل : 108دق = 1س و 48دق</a:t>
            </a:r>
          </a:p>
          <a:p>
            <a:pPr algn="r" rtl="1"/>
            <a:endParaRPr lang="fr-FR" dirty="0"/>
          </a:p>
        </p:txBody>
      </p:sp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id="{AD0D48AB-A2F1-49FD-BC17-C9FEA4934000}"/>
              </a:ext>
            </a:extLst>
          </p:cNvPr>
          <p:cNvCxnSpPr/>
          <p:nvPr/>
        </p:nvCxnSpPr>
        <p:spPr>
          <a:xfrm flipH="1">
            <a:off x="8695727" y="3205604"/>
            <a:ext cx="87503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429E71DF-3EDD-4CA5-A12E-EE3FB03B3D1E}"/>
              </a:ext>
            </a:extLst>
          </p:cNvPr>
          <p:cNvCxnSpPr/>
          <p:nvPr/>
        </p:nvCxnSpPr>
        <p:spPr>
          <a:xfrm flipH="1">
            <a:off x="8839163" y="3710616"/>
            <a:ext cx="87503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F8D6D1B0-7758-48BD-A7E2-BF182EDF3A38}"/>
              </a:ext>
            </a:extLst>
          </p:cNvPr>
          <p:cNvCxnSpPr/>
          <p:nvPr/>
        </p:nvCxnSpPr>
        <p:spPr>
          <a:xfrm flipH="1">
            <a:off x="3831378" y="4452196"/>
            <a:ext cx="87503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B77C4CDE-9B21-49EA-95D6-255849AF6691}"/>
              </a:ext>
            </a:extLst>
          </p:cNvPr>
          <p:cNvCxnSpPr/>
          <p:nvPr/>
        </p:nvCxnSpPr>
        <p:spPr>
          <a:xfrm flipH="1">
            <a:off x="3763645" y="4968663"/>
            <a:ext cx="87503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32088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F7D9A9D-7BDC-4588-B024-9C2D4BD011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1469" y="643466"/>
            <a:ext cx="9601196" cy="812801"/>
          </a:xfrm>
        </p:spPr>
        <p:txBody>
          <a:bodyPr/>
          <a:lstStyle/>
          <a:p>
            <a:pPr algn="ctr"/>
            <a:r>
              <a:rPr lang="ar-TN" b="1" dirty="0">
                <a:solidFill>
                  <a:srgbClr val="0070C0"/>
                </a:solidFill>
              </a:rPr>
              <a:t>التّوظيف</a:t>
            </a:r>
            <a:endParaRPr lang="fr-FR" b="1" dirty="0">
              <a:solidFill>
                <a:srgbClr val="0070C0"/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23ED4B0-A309-40F1-B490-A4E6A7F698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8941" y="1456266"/>
            <a:ext cx="11600330" cy="5043145"/>
          </a:xfrm>
        </p:spPr>
        <p:txBody>
          <a:bodyPr>
            <a:normAutofit fontScale="92500" lnSpcReduction="10000"/>
          </a:bodyPr>
          <a:lstStyle/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ar-TN" sz="24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الوضعيّة عدد 2</a:t>
            </a:r>
            <a:endParaRPr lang="fr-F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ar-SA" sz="26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بمناسبة عيد الفطر، يريد إخوة زيارة الجدّ والجدّة اللذ</a:t>
            </a:r>
            <a:r>
              <a:rPr lang="ar-TN" sz="26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يْ</a:t>
            </a:r>
            <a:r>
              <a:rPr lang="ar-SA" sz="26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ن يقيمان في مدينة تبعد 240 كم</a:t>
            </a:r>
            <a:r>
              <a:rPr lang="fr-FR" sz="2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br>
              <a:rPr lang="fr-FR" sz="2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ar-SA" sz="26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توفرت للأطفال ثلاث وسائل نقل</a:t>
            </a:r>
            <a:endParaRPr lang="fr-FR" sz="2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r" rtl="1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ar-SA" sz="26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حافلة تسير بسرعة </a:t>
            </a:r>
            <a:r>
              <a:rPr lang="fr-FR" sz="2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60 </a:t>
            </a:r>
            <a:r>
              <a:rPr lang="ar-SA" sz="26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كم/س</a:t>
            </a:r>
            <a:endParaRPr lang="fr-FR" sz="2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r" rtl="1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ar-SA" sz="26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قطار يسير بسرعة 60 كم/</a:t>
            </a:r>
            <a:r>
              <a:rPr lang="fr-FR" sz="26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45</a:t>
            </a:r>
            <a:r>
              <a:rPr lang="ar-SA" sz="26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دق</a:t>
            </a:r>
            <a:endParaRPr lang="fr-FR" sz="2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r" rtl="1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ar-SA" sz="26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سيارة أجرة تصل إلى المكان المقصود بعد  1س و 40دق</a:t>
            </a:r>
            <a:endParaRPr lang="fr-FR" sz="2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algn="r" rtl="1">
              <a:lnSpc>
                <a:spcPct val="107000"/>
              </a:lnSpc>
              <a:spcAft>
                <a:spcPts val="800"/>
              </a:spcAft>
            </a:pPr>
            <a:r>
              <a:rPr lang="ar-SA" sz="26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المطلوب</a:t>
            </a:r>
            <a:r>
              <a:rPr lang="fr-FR" sz="2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fr-FR" sz="2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r" rtl="1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ar-TN" sz="26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ar-SA" sz="26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أحسب الزمن الذي يستغرقه كلّ من القطار و الحافلة لقطع المسافة</a:t>
            </a:r>
            <a:r>
              <a:rPr lang="fr-FR" sz="2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fr-FR" sz="2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r" rtl="1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ar-TN" sz="26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ar-SA" sz="26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أساعد الإخوة على اختيار وسيلة النقل الأسرع وأبرهن على ذلك رياضيّا</a:t>
            </a:r>
            <a:endParaRPr lang="fr-FR" sz="2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543096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2A5B8C1-C990-4106-8456-50C999029E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6393" y="678012"/>
            <a:ext cx="9601196" cy="660401"/>
          </a:xfrm>
        </p:spPr>
        <p:txBody>
          <a:bodyPr>
            <a:normAutofit/>
          </a:bodyPr>
          <a:lstStyle/>
          <a:p>
            <a:pPr marL="285750" marR="0" lvl="0" indent="-285750" algn="ctr" defTabSz="457200" rtl="1" eaLnBrk="1" fontAlgn="auto" latinLnBrk="0" hangingPunct="1">
              <a:lnSpc>
                <a:spcPct val="107000"/>
              </a:lnSpc>
              <a:spcBef>
                <a:spcPct val="20000"/>
              </a:spcBef>
              <a:spcAft>
                <a:spcPts val="800"/>
              </a:spcAft>
              <a:tabLst/>
              <a:defRPr/>
            </a:pPr>
            <a:r>
              <a:rPr kumimoji="0" lang="ar-TN" sz="2400" b="1" i="0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إصلاح الوضعيّة عدد 2</a:t>
            </a:r>
            <a:endParaRPr lang="fr-FR" dirty="0">
              <a:solidFill>
                <a:srgbClr val="0070C0"/>
              </a:solidFill>
            </a:endParaRPr>
          </a:p>
        </p:txBody>
      </p:sp>
      <p:graphicFrame>
        <p:nvGraphicFramePr>
          <p:cNvPr id="19" name="Tableau 19">
            <a:extLst>
              <a:ext uri="{FF2B5EF4-FFF2-40B4-BE49-F238E27FC236}">
                <a16:creationId xmlns:a16="http://schemas.microsoft.com/office/drawing/2014/main" id="{DD1FDAC6-A1E4-499F-B553-FEE73445CE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9750879"/>
              </p:ext>
            </p:extLst>
          </p:nvPr>
        </p:nvGraphicFramePr>
        <p:xfrm>
          <a:off x="668868" y="1312332"/>
          <a:ext cx="10862733" cy="51870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620911">
                  <a:extLst>
                    <a:ext uri="{9D8B030D-6E8A-4147-A177-3AD203B41FA5}">
                      <a16:colId xmlns:a16="http://schemas.microsoft.com/office/drawing/2014/main" val="2399880498"/>
                    </a:ext>
                  </a:extLst>
                </a:gridCol>
                <a:gridCol w="3620911">
                  <a:extLst>
                    <a:ext uri="{9D8B030D-6E8A-4147-A177-3AD203B41FA5}">
                      <a16:colId xmlns:a16="http://schemas.microsoft.com/office/drawing/2014/main" val="3692884458"/>
                    </a:ext>
                  </a:extLst>
                </a:gridCol>
                <a:gridCol w="3620911">
                  <a:extLst>
                    <a:ext uri="{9D8B030D-6E8A-4147-A177-3AD203B41FA5}">
                      <a16:colId xmlns:a16="http://schemas.microsoft.com/office/drawing/2014/main" val="4237932940"/>
                    </a:ext>
                  </a:extLst>
                </a:gridCol>
              </a:tblGrid>
              <a:tr h="552163">
                <a:tc gridSpan="3">
                  <a:txBody>
                    <a:bodyPr/>
                    <a:lstStyle/>
                    <a:p>
                      <a:pPr marL="0" marR="0" lvl="0" indent="0" algn="ctr" defTabSz="457200" rtl="1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B15E28"/>
                        </a:buClr>
                        <a:buSzPct val="115000"/>
                        <a:buFont typeface="Arial"/>
                        <a:buNone/>
                        <a:tabLst/>
                        <a:defRPr/>
                      </a:pPr>
                      <a:r>
                        <a:rPr kumimoji="0" lang="ar-T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السّؤال الأوّل+ السؤال الثاني</a:t>
                      </a:r>
                      <a:endParaRPr kumimoji="0" lang="fr-FR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1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B15E28"/>
                        </a:buClr>
                        <a:buSzPct val="115000"/>
                        <a:buFont typeface="Arial"/>
                        <a:buNone/>
                        <a:tabLst/>
                        <a:defRPr/>
                      </a:pPr>
                      <a:r>
                        <a:rPr kumimoji="0" lang="ar-T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السّؤال الأوّل</a:t>
                      </a:r>
                      <a:endParaRPr kumimoji="0" lang="fr-FR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1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B15E28"/>
                        </a:buClr>
                        <a:buSzPct val="115000"/>
                        <a:buFont typeface="Arial"/>
                        <a:buNone/>
                        <a:tabLst/>
                        <a:defRPr/>
                      </a:pPr>
                      <a:r>
                        <a:rPr kumimoji="0" lang="ar-T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السّؤال الأوّل</a:t>
                      </a:r>
                      <a:endParaRPr kumimoji="0" lang="fr-FR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7098681"/>
                  </a:ext>
                </a:extLst>
              </a:tr>
              <a:tr h="4634917"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18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+mn-cs"/>
                        </a:rPr>
                        <a:t>معدّل سرعة السّيّارة بالكم/س</a:t>
                      </a:r>
                      <a:endParaRPr lang="fr-FR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18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+mn-cs"/>
                        </a:rPr>
                        <a:t>التحويل : 1س و 40دق = </a:t>
                      </a:r>
                      <a:r>
                        <a:rPr lang="ar-SA" sz="1800" b="1" dirty="0"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Times New Roman" panose="02020603050405020304" pitchFamily="18" charset="0"/>
                          <a:cs typeface="+mn-cs"/>
                        </a:rPr>
                        <a:t>100دق</a:t>
                      </a:r>
                      <a:endParaRPr lang="fr-FR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18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+mn-cs"/>
                        </a:rPr>
                        <a:t>100دق                  240كم</a:t>
                      </a:r>
                      <a:endParaRPr lang="fr-FR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18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+mn-cs"/>
                        </a:rPr>
                        <a:t>60دق                       ؟</a:t>
                      </a:r>
                      <a:endParaRPr lang="fr-FR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18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+mn-cs"/>
                        </a:rPr>
                        <a:t>( 60 </a:t>
                      </a:r>
                      <a:r>
                        <a:rPr lang="fr-FR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</a:t>
                      </a:r>
                      <a:r>
                        <a:rPr lang="ar-SA" sz="18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+mn-cs"/>
                        </a:rPr>
                        <a:t> 240 ) : 100 = </a:t>
                      </a:r>
                      <a:r>
                        <a:rPr lang="ar-SA" sz="1800" b="1" dirty="0">
                          <a:effectLst/>
                          <a:highlight>
                            <a:srgbClr val="00FFFF"/>
                          </a:highlight>
                          <a:latin typeface="Calibri" panose="020F0502020204030204" pitchFamily="34" charset="0"/>
                          <a:ea typeface="Times New Roman" panose="02020603050405020304" pitchFamily="18" charset="0"/>
                          <a:cs typeface="+mn-cs"/>
                        </a:rPr>
                        <a:t>144كم/س</a:t>
                      </a:r>
                      <a:endParaRPr lang="fr-FR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18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+mn-cs"/>
                        </a:rPr>
                        <a:t>الحافلة : 60كم/س</a:t>
                      </a:r>
                      <a:endParaRPr lang="fr-FR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18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+mn-cs"/>
                        </a:rPr>
                        <a:t>القطار : 80كم/س</a:t>
                      </a:r>
                      <a:endParaRPr lang="fr-FR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18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+mn-cs"/>
                        </a:rPr>
                        <a:t>السيارة : 144كم/س</a:t>
                      </a:r>
                      <a:endParaRPr lang="ar-TN" sz="1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fr-FR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/>
                      <a:r>
                        <a:rPr lang="ar-TN" sz="2400" b="1" dirty="0">
                          <a:effectLst/>
                          <a:highlight>
                            <a:srgbClr val="FFFF00"/>
                          </a:highlight>
                          <a:ea typeface="Times New Roman" panose="02020603050405020304" pitchFamily="18" charset="0"/>
                          <a:cs typeface="+mn-cs"/>
                        </a:rPr>
                        <a:t>سيّارة</a:t>
                      </a:r>
                      <a:r>
                        <a:rPr lang="ar-SA" sz="2400" b="1" dirty="0">
                          <a:effectLst/>
                          <a:highlight>
                            <a:srgbClr val="FFFF00"/>
                          </a:highlight>
                          <a:ea typeface="Times New Roman" panose="02020603050405020304" pitchFamily="18" charset="0"/>
                          <a:cs typeface="+mn-cs"/>
                        </a:rPr>
                        <a:t> الأجرة هي الأسرع</a:t>
                      </a:r>
                      <a:endParaRPr lang="fr-FR" sz="2400" b="1" dirty="0">
                        <a:solidFill>
                          <a:srgbClr val="C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45720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kumimoji="0" lang="ar-SA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+mn-cs"/>
                        </a:rPr>
                        <a:t>الوقت الذي يستغرقه القطار</a:t>
                      </a:r>
                      <a:endParaRPr kumimoji="0" lang="fr-FR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r" defTabSz="45720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+mn-cs"/>
                        </a:rPr>
                        <a:t>80كم                     60دق</a:t>
                      </a:r>
                      <a:endParaRPr kumimoji="0" lang="fr-FR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r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240كم                      ؟</a:t>
                      </a:r>
                      <a:endParaRPr kumimoji="0" lang="ar-TN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r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TN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18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+mn-cs"/>
                        </a:rPr>
                        <a:t>( 240 </a:t>
                      </a:r>
                      <a:r>
                        <a:rPr lang="fr-FR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</a:t>
                      </a:r>
                      <a:r>
                        <a:rPr lang="ar-SA" sz="18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+mn-cs"/>
                        </a:rPr>
                        <a:t> 60 ) : 80 = </a:t>
                      </a:r>
                      <a:r>
                        <a:rPr lang="ar-SA" sz="1800" b="1" dirty="0"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Times New Roman" panose="02020603050405020304" pitchFamily="18" charset="0"/>
                          <a:cs typeface="+mn-cs"/>
                        </a:rPr>
                        <a:t>180دق</a:t>
                      </a:r>
                      <a:r>
                        <a:rPr lang="ar-SA" sz="18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+mn-cs"/>
                        </a:rPr>
                        <a:t> </a:t>
                      </a:r>
                      <a:endParaRPr lang="fr-FR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18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+mn-cs"/>
                        </a:rPr>
                        <a:t>التحويل : 180دق = 3س</a:t>
                      </a:r>
                      <a:endParaRPr lang="fr-FR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18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+mn-cs"/>
                        </a:rPr>
                        <a:t>*الوقت الذي يستغرقه القطار </a:t>
                      </a:r>
                      <a:endParaRPr lang="fr-FR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18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+mn-cs"/>
                        </a:rPr>
                        <a:t>60كم                     45دق</a:t>
                      </a:r>
                      <a:endParaRPr lang="fr-FR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18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+mn-cs"/>
                        </a:rPr>
                        <a:t>240كم                      ؟</a:t>
                      </a:r>
                      <a:endParaRPr lang="fr-FR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18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+mn-cs"/>
                        </a:rPr>
                        <a:t>(( 240 </a:t>
                      </a:r>
                      <a:r>
                        <a:rPr lang="fr-FR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</a:t>
                      </a:r>
                      <a:r>
                        <a:rPr lang="ar-SA" sz="18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+mn-cs"/>
                        </a:rPr>
                        <a:t> 45 ) : 60 = 180 دق</a:t>
                      </a:r>
                      <a:endParaRPr lang="fr-FR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/>
                      <a:r>
                        <a:rPr lang="ar-SA" sz="1800" b="1" dirty="0">
                          <a:effectLst/>
                          <a:ea typeface="Times New Roman" panose="02020603050405020304" pitchFamily="18" charset="0"/>
                          <a:cs typeface="+mn-cs"/>
                        </a:rPr>
                        <a:t>التحويل : 180دق = 3</a:t>
                      </a:r>
                      <a:r>
                        <a:rPr lang="ar-SA" sz="1800" b="1" dirty="0">
                          <a:effectLst/>
                          <a:highlight>
                            <a:srgbClr val="FFFF00"/>
                          </a:highlight>
                          <a:ea typeface="Times New Roman" panose="02020603050405020304" pitchFamily="18" charset="0"/>
                          <a:cs typeface="+mn-cs"/>
                        </a:rPr>
                        <a:t>س</a:t>
                      </a:r>
                      <a:endParaRPr lang="fr-FR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18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+mn-cs"/>
                        </a:rPr>
                        <a:t>الوقت الذي تستغرقه الحافلة</a:t>
                      </a:r>
                      <a:endParaRPr lang="fr-FR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18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+mn-cs"/>
                        </a:rPr>
                        <a:t>60كم                     60دق</a:t>
                      </a:r>
                      <a:endParaRPr lang="fr-FR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18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+mn-cs"/>
                        </a:rPr>
                        <a:t>240كم                      ؟</a:t>
                      </a:r>
                      <a:endParaRPr lang="fr-FR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18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+mn-cs"/>
                        </a:rPr>
                        <a:t>( 240 </a:t>
                      </a:r>
                      <a:r>
                        <a:rPr lang="fr-FR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</a:t>
                      </a:r>
                      <a:r>
                        <a:rPr lang="ar-SA" sz="18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+mn-cs"/>
                        </a:rPr>
                        <a:t> 60 ) : 60 = 240 دق</a:t>
                      </a:r>
                      <a:endParaRPr lang="fr-FR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18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+mn-cs"/>
                        </a:rPr>
                        <a:t>التحويل : 240دق = </a:t>
                      </a:r>
                      <a:r>
                        <a:rPr lang="ar-SA" sz="1800" b="1" dirty="0"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Times New Roman" panose="02020603050405020304" pitchFamily="18" charset="0"/>
                          <a:cs typeface="+mn-cs"/>
                        </a:rPr>
                        <a:t>4 س</a:t>
                      </a:r>
                      <a:endParaRPr lang="fr-FR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18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+mn-cs"/>
                        </a:rPr>
                        <a:t>*معدّل سرعة القطار في الساعة </a:t>
                      </a:r>
                      <a:endParaRPr lang="fr-FR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18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+mn-cs"/>
                        </a:rPr>
                        <a:t>   45دق                   60كم</a:t>
                      </a:r>
                      <a:endParaRPr lang="fr-FR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18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+mn-cs"/>
                        </a:rPr>
                        <a:t>60دق                       ؟ كم</a:t>
                      </a:r>
                      <a:endParaRPr lang="fr-FR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18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+mn-cs"/>
                        </a:rPr>
                        <a:t>( 60 </a:t>
                      </a:r>
                      <a:r>
                        <a:rPr lang="fr-FR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</a:t>
                      </a:r>
                      <a:r>
                        <a:rPr lang="ar-SA" sz="18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+mn-cs"/>
                        </a:rPr>
                        <a:t> 60 ) : 45 = </a:t>
                      </a:r>
                      <a:r>
                        <a:rPr lang="ar-SA" sz="1800" b="1" dirty="0">
                          <a:effectLst/>
                          <a:highlight>
                            <a:srgbClr val="00FFFF"/>
                          </a:highlight>
                          <a:latin typeface="Calibri" panose="020F0502020204030204" pitchFamily="34" charset="0"/>
                          <a:ea typeface="Times New Roman" panose="02020603050405020304" pitchFamily="18" charset="0"/>
                          <a:cs typeface="+mn-cs"/>
                        </a:rPr>
                        <a:t>80كم/س</a:t>
                      </a:r>
                      <a:endParaRPr lang="fr-FR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3478840"/>
                  </a:ext>
                </a:extLst>
              </a:tr>
            </a:tbl>
          </a:graphicData>
        </a:graphic>
      </p:graphicFrame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CA96C33A-2F4E-40B6-A1FA-0F0E05DDF7DA}"/>
              </a:ext>
            </a:extLst>
          </p:cNvPr>
          <p:cNvCxnSpPr/>
          <p:nvPr/>
        </p:nvCxnSpPr>
        <p:spPr>
          <a:xfrm flipH="1">
            <a:off x="9868112" y="2420197"/>
            <a:ext cx="87503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EFC108AB-A60C-4BCA-87DA-2064E12FBA7E}"/>
              </a:ext>
            </a:extLst>
          </p:cNvPr>
          <p:cNvCxnSpPr/>
          <p:nvPr/>
        </p:nvCxnSpPr>
        <p:spPr>
          <a:xfrm flipH="1">
            <a:off x="9805359" y="2886361"/>
            <a:ext cx="87503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" name="Image 2">
            <a:extLst>
              <a:ext uri="{FF2B5EF4-FFF2-40B4-BE49-F238E27FC236}">
                <a16:creationId xmlns:a16="http://schemas.microsoft.com/office/drawing/2014/main" id="{001BB89B-64B8-452D-AB0E-79EE33BCC7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420197"/>
            <a:ext cx="963251" cy="164606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05B1136A-51DD-4A12-B0AD-D34E20A4CB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9857" y="2753131"/>
            <a:ext cx="963251" cy="164606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0FC8C6BB-FE4B-4366-AD4A-F5BC9858EF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8445" y="2771061"/>
            <a:ext cx="963251" cy="164606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CB613D61-832A-4D8D-A0E2-8AE899EA5F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1904" y="3140509"/>
            <a:ext cx="963251" cy="164606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1B193CD3-23DC-463A-8BFB-B1660163EF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08173" y="4377502"/>
            <a:ext cx="963251" cy="164606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AE2358F3-6F53-461C-A801-94A7829A84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08172" y="4790015"/>
            <a:ext cx="963251" cy="164606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84CA7B38-FDEB-4D3C-96BC-D4DB5A8841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9767" y="4466147"/>
            <a:ext cx="963251" cy="164606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375F0F56-94C4-4345-BF94-2D4AA2AC3A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9856" y="4901246"/>
            <a:ext cx="963251" cy="164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3693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F7D9A9D-7BDC-4588-B024-9C2D4BD011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1469" y="643466"/>
            <a:ext cx="9601196" cy="812801"/>
          </a:xfrm>
        </p:spPr>
        <p:txBody>
          <a:bodyPr/>
          <a:lstStyle/>
          <a:p>
            <a:pPr algn="ctr"/>
            <a:r>
              <a:rPr lang="ar-TN" b="1" dirty="0">
                <a:solidFill>
                  <a:srgbClr val="0070C0"/>
                </a:solidFill>
              </a:rPr>
              <a:t>الإدماج</a:t>
            </a:r>
            <a:endParaRPr lang="fr-FR" b="1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023ED4B0-A309-40F1-B490-A4E6A7F698A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67552" y="1456266"/>
                <a:ext cx="11394141" cy="4989357"/>
              </a:xfrm>
            </p:spPr>
            <p:txBody>
              <a:bodyPr>
                <a:normAutofit fontScale="92500" lnSpcReduction="20000"/>
              </a:bodyPr>
              <a:lstStyle/>
              <a:p>
                <a:pPr marL="457200" algn="r" rtl="1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ar-TN" sz="2600" b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تبعا لدرس التاريخ المتعلّق بهجرة الأندلسيّين إلى تونس، نظّمت مدرسة من مدينة زغوان رحلة دراسيّة إلى مدينة تستور من ولاية باجة لفائدة تلاميذ السّنة السّادسة.</a:t>
                </a:r>
                <a:endParaRPr lang="fr-FR" sz="17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457200" algn="r" rtl="1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ar-TN" sz="2600" b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اكترى منظّمو الرّحلة حافلة للغرض انطلقت من مدينة زغوان على السّاعة الخامسة و 50 دق صباحا بعدما ملأ السّائق خزّان الحافلة وقودا بنسبة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26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fr-FR" sz="26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𝟑</m:t>
                        </m:r>
                      </m:num>
                      <m:den>
                        <m:r>
                          <a:rPr lang="fr-FR" sz="26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ar-TN" sz="2600" b="1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سعته</a:t>
                </a:r>
                <a:endParaRPr lang="fr-FR" sz="17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r" rtl="1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ar-TN" sz="2600" b="1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      بعد 20 دق من السّير ، تفطّن السّائق إلى أنّه نسيَ رخصة السّياقة فعاد إلى نقطة  الانطلاق حيث توقّف لمدّة 10دق ثمّ انطلق من جديد نحو مدينة تستور فتبيّن للسّائق انّه سيصل المكان المقصود على الساعة 8 و 10دق صباحا.</a:t>
                </a:r>
                <a:endParaRPr lang="fr-FR" sz="17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457200" algn="r" rtl="1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ar-TN" sz="2600" b="1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التعليمة1 : أثبت أنّ المسافة الفاصلة بين مدينة زغوان ومدينة تستور على الطّريق الرّئيسيّة تقيس 135 كم إذا علمت أنّ الحافلة تقطع معدّل 90 كم كلّ ساعة</a:t>
                </a:r>
                <a:endParaRPr lang="fr-FR" sz="17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457200" algn="r" rtl="1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ar-TN" sz="2600" b="1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كان من المفترض أن تتّبع الحافلة الطّريق الرّئيسيّة ، لكن وبعد قطع مسافة 35 كم، تبيّن للسائق أنّ الطّريق الرّئيسيّة مقطوعة بسبب أشغال ما اضطرّه إلى أن يسلك طريقا فرعيّة كما يبيّن الرّسم</a:t>
                </a:r>
                <a:endParaRPr lang="fr-FR" sz="17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r" rtl="1"/>
                <a:endParaRPr lang="fr-FR" dirty="0"/>
              </a:p>
            </p:txBody>
          </p:sp>
        </mc:Choice>
        <mc:Fallback xmlns="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023ED4B0-A309-40F1-B490-A4E6A7F698A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67552" y="1456266"/>
                <a:ext cx="11394141" cy="4989357"/>
              </a:xfrm>
              <a:blipFill>
                <a:blip r:embed="rId2"/>
                <a:stretch>
                  <a:fillRect l="-1552" t="-1834" r="-80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388916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CCD72EA9-87C7-4539-81FF-9FCD67D16B66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6867" y="927961"/>
            <a:ext cx="7450168" cy="325855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83B9A462-6023-46BD-B57B-FDCB0481F914}"/>
              </a:ext>
            </a:extLst>
          </p:cNvPr>
          <p:cNvSpPr txBox="1"/>
          <p:nvPr/>
        </p:nvSpPr>
        <p:spPr>
          <a:xfrm>
            <a:off x="753035" y="3881310"/>
            <a:ext cx="10248110" cy="17557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algn="r" rtl="1">
              <a:lnSpc>
                <a:spcPct val="107000"/>
              </a:lnSpc>
              <a:spcAft>
                <a:spcPts val="800"/>
              </a:spcAft>
            </a:pPr>
            <a:endParaRPr lang="ar-TN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7200" algn="r" rtl="1">
              <a:lnSpc>
                <a:spcPct val="107000"/>
              </a:lnSpc>
              <a:spcAft>
                <a:spcPts val="800"/>
              </a:spcAft>
            </a:pPr>
            <a:r>
              <a:rPr lang="ar-TN" sz="2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التعليمة 2 : أحسب معدّل السّرعة الذي سارت به الحافلة لقطع المسافة الفرعيّة بين النقطتيْن "أ " و "ب"  علما وأنّها استغرقت مدّة 18دق و 24ث وأنّ المسافة بين "أ"  و  "ب" على الطّريق الرّئيسيّة وبزاوية انعطاف 120°  قيس طولها 11.5 كم</a:t>
            </a:r>
            <a:endParaRPr lang="fr-FR" sz="1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6635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A5577F0-1B41-458E-B682-89FFAC2EE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801844"/>
          </a:xfrm>
        </p:spPr>
        <p:txBody>
          <a:bodyPr/>
          <a:lstStyle/>
          <a:p>
            <a:pPr algn="ctr"/>
            <a:r>
              <a:rPr lang="ar-TN" b="1" dirty="0">
                <a:solidFill>
                  <a:srgbClr val="0070C0"/>
                </a:solidFill>
              </a:rPr>
              <a:t>بيانات عامّة</a:t>
            </a:r>
            <a:endParaRPr lang="fr-FR" b="1" dirty="0">
              <a:solidFill>
                <a:srgbClr val="0070C0"/>
              </a:solidFill>
            </a:endParaRP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6B6E9E8-D88B-4404-B996-3103664A79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9247" y="2492188"/>
            <a:ext cx="5314457" cy="3621741"/>
          </a:xfrm>
        </p:spPr>
        <p:txBody>
          <a:bodyPr>
            <a:normAutofit/>
          </a:bodyPr>
          <a:lstStyle/>
          <a:p>
            <a:pPr marL="285750" marR="0" lvl="0" indent="-285750" algn="r" defTabSz="4572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B15E28"/>
              </a:buClr>
              <a:buSzPct val="115000"/>
              <a:buFont typeface="Arial"/>
              <a:buChar char="•"/>
              <a:tabLst/>
              <a:defRPr/>
            </a:pPr>
            <a:r>
              <a:rPr kumimoji="0" lang="ar-TN" sz="2400" b="1" i="0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aramond" panose="02020404030301010803"/>
                <a:ea typeface="Calibri" panose="020F0502020204030204" pitchFamily="34" charset="0"/>
                <a:cs typeface="Times New Roman" panose="02020603050405020304" pitchFamily="18" charset="0"/>
              </a:rPr>
              <a:t>المحتوى</a:t>
            </a:r>
            <a:r>
              <a:rPr kumimoji="0" lang="ar-T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Calibri" panose="020F0502020204030204" pitchFamily="34" charset="0"/>
                <a:cs typeface="Times New Roman" panose="02020603050405020304" pitchFamily="18" charset="0"/>
              </a:rPr>
              <a:t>: توظيف التّناسب في حساب معدّل السرعة والمسافة</a:t>
            </a:r>
            <a:endParaRPr kumimoji="0" lang="ar-T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4572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B15E28"/>
              </a:buClr>
              <a:buSzPct val="115000"/>
              <a:buFont typeface="Arial"/>
              <a:buNone/>
              <a:tabLst/>
              <a:defRPr/>
            </a:pPr>
            <a:r>
              <a:rPr kumimoji="0" lang="ar-TN" sz="2800" b="1" i="0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aramond" panose="02020404030301010803"/>
                <a:ea typeface="+mn-ea"/>
                <a:cs typeface="Times New Roman" panose="02020603050405020304" pitchFamily="18" charset="0"/>
              </a:rPr>
              <a:t>هدف الدّرس</a:t>
            </a:r>
          </a:p>
          <a:p>
            <a:pPr marL="0" marR="0" lvl="0" indent="0" algn="ctr" defTabSz="4572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B15E28"/>
              </a:buClr>
              <a:buSzPct val="115000"/>
              <a:buFont typeface="Arial"/>
              <a:buNone/>
              <a:tabLst/>
              <a:defRPr/>
            </a:pPr>
            <a:r>
              <a:rPr kumimoji="0" lang="ar-T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Times New Roman" panose="02020603050405020304" pitchFamily="18" charset="0"/>
              </a:rPr>
              <a:t>حلّ وضعيّة مشكل دالّة تتضمّن أسئلة تستوجب ال</a:t>
            </a:r>
            <a:r>
              <a:rPr lang="ar-TN" sz="2800" b="1" dirty="0">
                <a:solidFill>
                  <a:prstClr val="black"/>
                </a:solidFill>
                <a:latin typeface="Garamond" panose="02020404030301010803"/>
                <a:cs typeface="Times New Roman" panose="02020603050405020304" pitchFamily="18" charset="0"/>
              </a:rPr>
              <a:t>إجابة عنها أكثر من مرحلة وتتطلّب توظيف التّناسب لحساب معدّل السّرعة والمسافة</a:t>
            </a:r>
            <a:endParaRPr kumimoji="0" lang="fr-FR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  <a:p>
            <a:pPr algn="ctr" rtl="1"/>
            <a:endParaRPr lang="fr-FR" dirty="0"/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D2E3EDFF-1716-4DAB-85E7-7A93787DF9A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80671" y="2393576"/>
            <a:ext cx="5312082" cy="3792070"/>
          </a:xfrm>
        </p:spPr>
        <p:txBody>
          <a:bodyPr>
            <a:normAutofit/>
          </a:bodyPr>
          <a:lstStyle/>
          <a:p>
            <a:pPr algn="r" rtl="1"/>
            <a:r>
              <a:rPr kumimoji="0" lang="ar-TN" sz="2400" b="1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aramond" panose="02020404030301010803"/>
                <a:ea typeface="+mn-ea"/>
                <a:cs typeface="Times New Roman" panose="02020603050405020304" pitchFamily="18" charset="0"/>
              </a:rPr>
              <a:t>كفاية المجال </a:t>
            </a:r>
            <a:r>
              <a:rPr kumimoji="0" lang="ar-T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Times New Roman" panose="02020603050405020304" pitchFamily="18" charset="0"/>
              </a:rPr>
              <a:t>: حلّ وضعيّات مشكل دالّة</a:t>
            </a:r>
            <a:endParaRPr lang="ar-TN" dirty="0"/>
          </a:p>
          <a:p>
            <a:pPr algn="r" rtl="1"/>
            <a:r>
              <a:rPr kumimoji="0" lang="ar-TN" sz="2400" b="1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aramond" panose="02020404030301010803"/>
                <a:ea typeface="+mn-ea"/>
                <a:cs typeface="Times New Roman" panose="02020603050405020304" pitchFamily="18" charset="0"/>
              </a:rPr>
              <a:t>كفاية المادّة </a:t>
            </a:r>
            <a:r>
              <a:rPr lang="ar-TN" dirty="0"/>
              <a:t>: </a:t>
            </a:r>
            <a:r>
              <a:rPr lang="ar-TN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حلّ وضعيّات مشكل دالّة إنماء للاستدلال الرّياضي</a:t>
            </a:r>
          </a:p>
          <a:p>
            <a:pPr algn="r" rtl="1"/>
            <a:r>
              <a:rPr lang="ar-TN" b="1" u="sng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الكفاية المستهدفة</a:t>
            </a:r>
            <a:r>
              <a:rPr lang="ar-TN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ar-TN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حلّ وضعيّات مشكل دالّة بإجراء تحويلات في أنظمة القيس</a:t>
            </a:r>
          </a:p>
          <a:p>
            <a:pPr algn="r" rtl="1"/>
            <a:r>
              <a:rPr lang="ar-TN" b="1" u="sng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الهدف المميّز</a:t>
            </a:r>
            <a:r>
              <a:rPr lang="ar-TN" dirty="0"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ar-TN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توظيف التّناسب في حساب أعداد</a:t>
            </a:r>
          </a:p>
        </p:txBody>
      </p:sp>
    </p:spTree>
    <p:extLst>
      <p:ext uri="{BB962C8B-B14F-4D97-AF65-F5344CB8AC3E}">
        <p14:creationId xmlns:p14="http://schemas.microsoft.com/office/powerpoint/2010/main" val="15024888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2A5B8C1-C990-4106-8456-50C999029E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428847"/>
            <a:ext cx="9601196" cy="660401"/>
          </a:xfrm>
        </p:spPr>
        <p:txBody>
          <a:bodyPr>
            <a:normAutofit/>
          </a:bodyPr>
          <a:lstStyle/>
          <a:p>
            <a:pPr marL="285750" marR="0" lvl="0" indent="-285750" algn="ctr" defTabSz="457200" rtl="1" eaLnBrk="1" fontAlgn="auto" latinLnBrk="0" hangingPunct="1">
              <a:lnSpc>
                <a:spcPct val="107000"/>
              </a:lnSpc>
              <a:spcBef>
                <a:spcPct val="20000"/>
              </a:spcBef>
              <a:spcAft>
                <a:spcPts val="800"/>
              </a:spcAft>
              <a:tabLst/>
              <a:defRPr/>
            </a:pPr>
            <a:r>
              <a:rPr kumimoji="0" lang="ar-TN" sz="24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إصلاح الوضعيّة </a:t>
            </a:r>
            <a:r>
              <a:rPr kumimoji="0" lang="ar-TN" sz="24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الإدماجيّة</a:t>
            </a:r>
            <a:endParaRPr lang="fr-FR" dirty="0"/>
          </a:p>
        </p:txBody>
      </p:sp>
      <p:graphicFrame>
        <p:nvGraphicFramePr>
          <p:cNvPr id="5" name="Tableau 5">
            <a:extLst>
              <a:ext uri="{FF2B5EF4-FFF2-40B4-BE49-F238E27FC236}">
                <a16:creationId xmlns:a16="http://schemas.microsoft.com/office/drawing/2014/main" id="{495DB150-5221-45B8-A90A-96C3C3A430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0579217"/>
              </p:ext>
            </p:extLst>
          </p:nvPr>
        </p:nvGraphicFramePr>
        <p:xfrm>
          <a:off x="658906" y="1089248"/>
          <a:ext cx="10874188" cy="5758747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437094">
                  <a:extLst>
                    <a:ext uri="{9D8B030D-6E8A-4147-A177-3AD203B41FA5}">
                      <a16:colId xmlns:a16="http://schemas.microsoft.com/office/drawing/2014/main" val="268106087"/>
                    </a:ext>
                  </a:extLst>
                </a:gridCol>
                <a:gridCol w="5437094">
                  <a:extLst>
                    <a:ext uri="{9D8B030D-6E8A-4147-A177-3AD203B41FA5}">
                      <a16:colId xmlns:a16="http://schemas.microsoft.com/office/drawing/2014/main" val="3707088591"/>
                    </a:ext>
                  </a:extLst>
                </a:gridCol>
              </a:tblGrid>
              <a:tr h="536339">
                <a:tc gridSpan="2">
                  <a:txBody>
                    <a:bodyPr/>
                    <a:lstStyle/>
                    <a:p>
                      <a:pPr marL="0" marR="0" lvl="0" indent="0" algn="ctr" defTabSz="457200" rtl="1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B15E28"/>
                        </a:buClr>
                        <a:buSzPct val="115000"/>
                        <a:buFont typeface="Arial"/>
                        <a:buNone/>
                        <a:tabLst/>
                        <a:defRPr/>
                      </a:pPr>
                      <a:r>
                        <a:rPr kumimoji="0" lang="ar-TN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السّؤال الأوّل</a:t>
                      </a:r>
                      <a:endParaRPr kumimoji="0" lang="fr-FR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1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B15E28"/>
                        </a:buClr>
                        <a:buSzPct val="115000"/>
                        <a:buFont typeface="Arial"/>
                        <a:buNone/>
                        <a:tabLst/>
                        <a:defRPr/>
                      </a:pPr>
                      <a:r>
                        <a:rPr kumimoji="0" lang="ar-T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السّؤال الأوّل</a:t>
                      </a:r>
                      <a:endParaRPr kumimoji="0" lang="fr-FR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4625361"/>
                  </a:ext>
                </a:extLst>
              </a:tr>
              <a:tr h="410142">
                <a:tc>
                  <a:txBody>
                    <a:bodyPr/>
                    <a:lstStyle/>
                    <a:p>
                      <a:pPr algn="ctr" rtl="1"/>
                      <a:r>
                        <a:rPr lang="ar-TN" sz="2000" b="1" dirty="0">
                          <a:solidFill>
                            <a:srgbClr val="FF0000"/>
                          </a:solidFill>
                        </a:rPr>
                        <a:t>ط2</a:t>
                      </a:r>
                      <a:endParaRPr lang="fr-FR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TN" sz="2000" b="1" dirty="0">
                          <a:solidFill>
                            <a:srgbClr val="FF0000"/>
                          </a:solidFill>
                        </a:rPr>
                        <a:t>ط1</a:t>
                      </a:r>
                      <a:endParaRPr lang="fr-FR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5260471"/>
                  </a:ext>
                </a:extLst>
              </a:tr>
              <a:tr h="4812266">
                <a:tc>
                  <a:txBody>
                    <a:bodyPr/>
                    <a:lstStyle/>
                    <a:p>
                      <a:pPr marL="0" marR="0" lvl="0" indent="0" algn="r" defTabSz="45720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TN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60دق               90كم </a:t>
                      </a:r>
                      <a:endParaRPr kumimoji="0" lang="fr-FR" sz="11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/>
                      <a:r>
                        <a:rPr lang="ar-TN" b="1" dirty="0"/>
                        <a:t>20دق               ؟ كم</a:t>
                      </a:r>
                    </a:p>
                    <a:p>
                      <a:pPr algn="r" rtl="1"/>
                      <a:r>
                        <a:rPr lang="ar-TN" b="1" dirty="0"/>
                        <a:t>المسافة التي تقطعها الحافلة خلال 20دق</a:t>
                      </a:r>
                    </a:p>
                    <a:p>
                      <a:pPr algn="r" rtl="1"/>
                      <a:r>
                        <a:rPr lang="ar-TN" b="1" dirty="0"/>
                        <a:t>( 20 </a:t>
                      </a:r>
                      <a:r>
                        <a:rPr kumimoji="0" lang="fr-FR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+mn-cs"/>
                        </a:rPr>
                        <a:t>x</a:t>
                      </a:r>
                      <a:r>
                        <a:rPr kumimoji="0" lang="ar-TN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+mn-cs"/>
                        </a:rPr>
                        <a:t> 90 ) : 60 = </a:t>
                      </a:r>
                      <a:r>
                        <a:rPr kumimoji="0" lang="ar-TN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highlight>
                            <a:srgbClr val="FFFF00"/>
                          </a:highlight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+mn-cs"/>
                        </a:rPr>
                        <a:t>30كم</a:t>
                      </a:r>
                    </a:p>
                    <a:p>
                      <a:pPr algn="r" rtl="1"/>
                      <a:r>
                        <a:rPr kumimoji="0" lang="ar-TN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+mn-cs"/>
                        </a:rPr>
                        <a:t>المسافة التي قطعتها الحافلة خلال 40دق ( ذهاب واياب لمدّة 20دق في كلّ مرّة)</a:t>
                      </a:r>
                    </a:p>
                    <a:p>
                      <a:pPr algn="r" rtl="1"/>
                      <a:r>
                        <a:rPr kumimoji="0" lang="ar-TN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+mn-cs"/>
                        </a:rPr>
                        <a:t>30كم </a:t>
                      </a:r>
                      <a:r>
                        <a:rPr kumimoji="0" lang="fr-FR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+mn-cs"/>
                        </a:rPr>
                        <a:t>x</a:t>
                      </a:r>
                      <a:r>
                        <a:rPr kumimoji="0" lang="ar-TN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+mn-cs"/>
                        </a:rPr>
                        <a:t> 2   أو   ( 40 </a:t>
                      </a:r>
                      <a:r>
                        <a:rPr kumimoji="0" lang="fr-FR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+mn-cs"/>
                        </a:rPr>
                        <a:t>x</a:t>
                      </a:r>
                      <a:r>
                        <a:rPr kumimoji="0" lang="ar-TN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+mn-cs"/>
                        </a:rPr>
                        <a:t> 90 ) : 60 = </a:t>
                      </a:r>
                      <a:r>
                        <a:rPr kumimoji="0" lang="ar-TN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highlight>
                            <a:srgbClr val="FFFF00"/>
                          </a:highlight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+mn-cs"/>
                        </a:rPr>
                        <a:t>60كم</a:t>
                      </a:r>
                    </a:p>
                    <a:p>
                      <a:pPr algn="r" rtl="1"/>
                      <a:r>
                        <a:rPr kumimoji="0" lang="ar-TN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+mn-cs"/>
                        </a:rPr>
                        <a:t>المدّة الزّمنيّة المستغرقة في السّير الفعلي </a:t>
                      </a:r>
                    </a:p>
                    <a:p>
                      <a:pPr algn="r" rtl="1"/>
                      <a:r>
                        <a:rPr kumimoji="0" lang="ar-TN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+mn-cs"/>
                        </a:rPr>
                        <a:t>س8 و 10دق – ( س5 و 50دق + 10دق ) = </a:t>
                      </a:r>
                      <a:r>
                        <a:rPr kumimoji="0" lang="ar-TN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highlight>
                            <a:srgbClr val="FFFF00"/>
                          </a:highlight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+mn-cs"/>
                        </a:rPr>
                        <a:t>2س و 10دق </a:t>
                      </a:r>
                    </a:p>
                    <a:p>
                      <a:pPr algn="r" rtl="1"/>
                      <a:r>
                        <a:rPr kumimoji="0" lang="ar-TN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+mn-cs"/>
                        </a:rPr>
                        <a:t>التحويل : 2س و 10دق = </a:t>
                      </a:r>
                      <a:r>
                        <a:rPr kumimoji="0" lang="ar-TN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highlight>
                            <a:srgbClr val="FFFF00"/>
                          </a:highlight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+mn-cs"/>
                        </a:rPr>
                        <a:t>130دق</a:t>
                      </a:r>
                      <a:r>
                        <a:rPr kumimoji="0" lang="ar-TN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+mn-cs"/>
                        </a:rPr>
                        <a:t> </a:t>
                      </a:r>
                    </a:p>
                    <a:p>
                      <a:pPr algn="r" rtl="1"/>
                      <a:r>
                        <a:rPr kumimoji="0" lang="ar-TN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+mn-cs"/>
                        </a:rPr>
                        <a:t>المسافة التي ستقطعها الحافلة بعدما نسي السائق رخصة السّياقة</a:t>
                      </a:r>
                    </a:p>
                    <a:p>
                      <a:pPr marL="0" marR="0" lvl="0" indent="0" algn="r" defTabSz="45720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TN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60دق               90كم </a:t>
                      </a:r>
                      <a:endParaRPr kumimoji="0" lang="fr-FR" sz="11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r" defTabSz="45720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ar-TN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130دق                     ؟ كم </a:t>
                      </a:r>
                      <a:endParaRPr kumimoji="0" lang="ar-TN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pPr algn="r" rtl="1"/>
                      <a:r>
                        <a:rPr kumimoji="0" lang="ar-TN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+mn-cs"/>
                        </a:rPr>
                        <a:t>( 130 </a:t>
                      </a:r>
                      <a:r>
                        <a:rPr kumimoji="0" lang="fr-FR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+mn-cs"/>
                        </a:rPr>
                        <a:t>x</a:t>
                      </a:r>
                      <a:r>
                        <a:rPr kumimoji="0" lang="ar-TN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+mn-cs"/>
                        </a:rPr>
                        <a:t> 90) : 60  = </a:t>
                      </a:r>
                      <a:r>
                        <a:rPr kumimoji="0" lang="ar-TN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highlight>
                            <a:srgbClr val="FFFF00"/>
                          </a:highlight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+mn-cs"/>
                        </a:rPr>
                        <a:t>195كم</a:t>
                      </a:r>
                    </a:p>
                    <a:p>
                      <a:pPr algn="r" rtl="1"/>
                      <a:r>
                        <a:rPr kumimoji="0" lang="ar-TN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+mn-cs"/>
                        </a:rPr>
                        <a:t>المسافة الفاصلة بين مدينة زغوان ومدينة تستور </a:t>
                      </a:r>
                    </a:p>
                    <a:p>
                      <a:pPr algn="r" rtl="1"/>
                      <a:r>
                        <a:rPr kumimoji="0" lang="ar-TN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+mn-cs"/>
                        </a:rPr>
                        <a:t>195 كم – 60كم = </a:t>
                      </a:r>
                      <a:r>
                        <a:rPr kumimoji="0" lang="ar-TN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highlight>
                            <a:srgbClr val="FFFF00"/>
                          </a:highlight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+mn-cs"/>
                        </a:rPr>
                        <a:t>135 كم</a:t>
                      </a:r>
                      <a:endParaRPr lang="fr-FR" b="1" dirty="0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TN" sz="2000" b="1" dirty="0"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اثبات المسافة الفاصلة بين زغوان وتستور</a:t>
                      </a:r>
                      <a:endParaRPr lang="fr-FR" sz="1400" b="1" dirty="0"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TN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*الزّمن الذي سيقضّيه السّائق في السّير لو اتّبع الطّريق الرّئيسيّة</a:t>
                      </a:r>
                      <a:endParaRPr lang="fr-FR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TN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س8 و 10دق – ( س5 و 50دق + 20دق + 20دق + 10دق ) = </a:t>
                      </a:r>
                      <a:r>
                        <a:rPr lang="ar-TN" sz="1600" b="1" dirty="0"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1س و 30دق </a:t>
                      </a:r>
                      <a:endParaRPr lang="fr-FR" sz="1100" b="1" dirty="0"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TN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التّحويل : 1س و 30دق = </a:t>
                      </a:r>
                      <a:r>
                        <a:rPr lang="ar-TN" sz="1600" b="1" dirty="0"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90دق</a:t>
                      </a:r>
                      <a:endParaRPr lang="fr-FR" sz="1100" b="1" dirty="0"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TN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*المسافة الفاصلة بين زغوان وتستور بالك</a:t>
                      </a:r>
                      <a:endParaRPr lang="fr-FR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TN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  60دق               90كم </a:t>
                      </a:r>
                      <a:endParaRPr lang="fr-FR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ar-TN" sz="16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90دق                     ؟ كم             </a:t>
                      </a:r>
                      <a:endParaRPr lang="fr-FR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TN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( 90 </a:t>
                      </a:r>
                      <a:r>
                        <a:rPr lang="fr-FR" sz="16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x</a:t>
                      </a:r>
                      <a:r>
                        <a:rPr lang="ar-TN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90 ) : 60 = </a:t>
                      </a:r>
                      <a:r>
                        <a:rPr lang="ar-TN" sz="1600" b="1" dirty="0">
                          <a:solidFill>
                            <a:srgbClr val="FF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135 كم</a:t>
                      </a:r>
                      <a:endParaRPr lang="fr-FR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TN" sz="16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أو</a:t>
                      </a:r>
                      <a:r>
                        <a:rPr lang="ar-TN" sz="11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       </a:t>
                      </a:r>
                      <a:r>
                        <a:rPr lang="ar-TN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معدّل سرعة الحافلة بالكم خلال 1 دق</a:t>
                      </a:r>
                      <a:endParaRPr lang="fr-FR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TN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90 كم : 60دق = 1.5كم / دق</a:t>
                      </a:r>
                      <a:endParaRPr lang="fr-FR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TN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المسافة الفاصلة بين زغوان وتستور بالكم</a:t>
                      </a:r>
                      <a:endParaRPr lang="fr-FR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/>
                      <a:r>
                        <a:rPr lang="ar-TN" sz="1600" b="1" dirty="0">
                          <a:effectLst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1.5 كم </a:t>
                      </a:r>
                      <a:r>
                        <a:rPr lang="fr-FR" sz="16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x</a:t>
                      </a:r>
                      <a:r>
                        <a:rPr lang="ar-TN" sz="16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 90 دق = </a:t>
                      </a:r>
                      <a:r>
                        <a:rPr lang="ar-TN" sz="1600" b="1" dirty="0">
                          <a:solidFill>
                            <a:srgbClr val="FF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135 كم</a:t>
                      </a:r>
                      <a:endParaRPr lang="ar-TN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4671397"/>
                  </a:ext>
                </a:extLst>
              </a:tr>
            </a:tbl>
          </a:graphicData>
        </a:graphic>
      </p:graphicFrame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6F4119E4-082E-4D01-A0B2-1AEBE0A8F39B}"/>
              </a:ext>
            </a:extLst>
          </p:cNvPr>
          <p:cNvCxnSpPr/>
          <p:nvPr/>
        </p:nvCxnSpPr>
        <p:spPr>
          <a:xfrm flipH="1">
            <a:off x="10086265" y="4410673"/>
            <a:ext cx="51816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6428C899-E414-4602-A84F-106EC1481AC3}"/>
              </a:ext>
            </a:extLst>
          </p:cNvPr>
          <p:cNvCxnSpPr/>
          <p:nvPr/>
        </p:nvCxnSpPr>
        <p:spPr>
          <a:xfrm flipH="1">
            <a:off x="10099675" y="4778226"/>
            <a:ext cx="51816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578A7EEC-6157-4707-96BE-F8D875DE72A7}"/>
              </a:ext>
            </a:extLst>
          </p:cNvPr>
          <p:cNvCxnSpPr/>
          <p:nvPr/>
        </p:nvCxnSpPr>
        <p:spPr>
          <a:xfrm flipH="1">
            <a:off x="4779159" y="2554978"/>
            <a:ext cx="51816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C423BCE8-EC01-46E0-B582-31B5D75D8C19}"/>
              </a:ext>
            </a:extLst>
          </p:cNvPr>
          <p:cNvCxnSpPr/>
          <p:nvPr/>
        </p:nvCxnSpPr>
        <p:spPr>
          <a:xfrm flipH="1">
            <a:off x="4855322" y="2187425"/>
            <a:ext cx="51816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8FA0AFEA-1E64-49CC-A2DF-4B8045D1A765}"/>
              </a:ext>
            </a:extLst>
          </p:cNvPr>
          <p:cNvCxnSpPr/>
          <p:nvPr/>
        </p:nvCxnSpPr>
        <p:spPr>
          <a:xfrm flipH="1">
            <a:off x="4855322" y="4894768"/>
            <a:ext cx="51816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B4852992-E380-4CF9-9ACB-68D6D7899891}"/>
              </a:ext>
            </a:extLst>
          </p:cNvPr>
          <p:cNvCxnSpPr/>
          <p:nvPr/>
        </p:nvCxnSpPr>
        <p:spPr>
          <a:xfrm flipH="1">
            <a:off x="4596242" y="5235426"/>
            <a:ext cx="51816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82033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2A5B8C1-C990-4106-8456-50C999029E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374015"/>
            <a:ext cx="9601196" cy="660401"/>
          </a:xfrm>
        </p:spPr>
        <p:txBody>
          <a:bodyPr>
            <a:normAutofit/>
          </a:bodyPr>
          <a:lstStyle/>
          <a:p>
            <a:pPr marL="285750" marR="0" lvl="0" indent="-285750" algn="ctr" defTabSz="457200" rtl="1" eaLnBrk="1" fontAlgn="auto" latinLnBrk="0" hangingPunct="1">
              <a:lnSpc>
                <a:spcPct val="107000"/>
              </a:lnSpc>
              <a:spcBef>
                <a:spcPct val="20000"/>
              </a:spcBef>
              <a:spcAft>
                <a:spcPts val="800"/>
              </a:spcAft>
              <a:tabLst/>
              <a:defRPr/>
            </a:pPr>
            <a:r>
              <a:rPr kumimoji="0" lang="ar-TN" sz="24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إصلاح الوضعيّة </a:t>
            </a:r>
            <a:r>
              <a:rPr kumimoji="0" lang="ar-TN" sz="24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الإدماجيّة</a:t>
            </a:r>
            <a:endParaRPr lang="fr-FR" dirty="0"/>
          </a:p>
        </p:txBody>
      </p:sp>
      <p:graphicFrame>
        <p:nvGraphicFramePr>
          <p:cNvPr id="5" name="Tableau 5">
            <a:extLst>
              <a:ext uri="{FF2B5EF4-FFF2-40B4-BE49-F238E27FC236}">
                <a16:creationId xmlns:a16="http://schemas.microsoft.com/office/drawing/2014/main" id="{495DB150-5221-45B8-A90A-96C3C3A430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1601101"/>
              </p:ext>
            </p:extLst>
          </p:nvPr>
        </p:nvGraphicFramePr>
        <p:xfrm>
          <a:off x="170329" y="1034415"/>
          <a:ext cx="11362765" cy="5449569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1362765">
                  <a:extLst>
                    <a:ext uri="{9D8B030D-6E8A-4147-A177-3AD203B41FA5}">
                      <a16:colId xmlns:a16="http://schemas.microsoft.com/office/drawing/2014/main" val="268106087"/>
                    </a:ext>
                  </a:extLst>
                </a:gridCol>
              </a:tblGrid>
              <a:tr h="601576">
                <a:tc>
                  <a:txBody>
                    <a:bodyPr/>
                    <a:lstStyle/>
                    <a:p>
                      <a:pPr marL="0" marR="0" lvl="0" indent="0" algn="ctr" defTabSz="457200" rtl="1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B15E28"/>
                        </a:buClr>
                        <a:buSzPct val="115000"/>
                        <a:buFont typeface="Arial"/>
                        <a:buNone/>
                        <a:tabLst/>
                        <a:defRPr/>
                      </a:pPr>
                      <a:r>
                        <a:rPr kumimoji="0" lang="ar-TN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السّؤال الثاني</a:t>
                      </a:r>
                      <a:endParaRPr kumimoji="0" lang="fr-FR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4625361"/>
                  </a:ext>
                </a:extLst>
              </a:tr>
              <a:tr h="4847993">
                <a:tc>
                  <a:txBody>
                    <a:bodyPr/>
                    <a:lstStyle/>
                    <a:p>
                      <a:pPr algn="ctr" rtl="1"/>
                      <a:endParaRPr lang="ar-TN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/>
                      <a:r>
                        <a:rPr lang="ar-TN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التعليمة 2 : قيس طول المسافة الفرعيّة بالكم </a:t>
                      </a:r>
                    </a:p>
                    <a:p>
                      <a:pPr algn="r" rtl="1"/>
                      <a:r>
                        <a:rPr lang="ar-TN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*نلاحظ أنّ الطريق الرّئيسيّة الرابطة بين "أ" و "ب" على زاوية انعطاف  120° وهي تقيس 11,5 كم </a:t>
                      </a:r>
                    </a:p>
                    <a:p>
                      <a:pPr algn="r" rtl="1"/>
                      <a:r>
                        <a:rPr lang="ar-TN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	120° هي مكمّل الزاوية 240° للزاوية 360°</a:t>
                      </a:r>
                    </a:p>
                    <a:p>
                      <a:pPr algn="r" rtl="1"/>
                      <a:r>
                        <a:rPr lang="ar-TN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	240° ضعف 120°</a:t>
                      </a:r>
                    </a:p>
                    <a:p>
                      <a:pPr algn="r" rtl="1"/>
                      <a:r>
                        <a:rPr lang="ar-TN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	وعليه: طول المسافة بين "أ" و "ب" على الطّريق الفرعيّة </a:t>
                      </a:r>
                    </a:p>
                    <a:p>
                      <a:pPr algn="r" rtl="1"/>
                      <a:r>
                        <a:rPr lang="ar-TN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11,5 كم </a:t>
                      </a:r>
                      <a:r>
                        <a:rPr lang="fr-FR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x 2 = 23 </a:t>
                      </a:r>
                      <a:r>
                        <a:rPr lang="ar-TN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كم</a:t>
                      </a:r>
                    </a:p>
                    <a:p>
                      <a:pPr algn="r" rtl="1"/>
                      <a:r>
                        <a:rPr lang="ar-TN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معدّل السّرعة الضّروري لقطع المسافة بين "أ" و "ب" على الطّريق الفرعيّة </a:t>
                      </a:r>
                    </a:p>
                    <a:p>
                      <a:pPr algn="r" rtl="1"/>
                      <a:endParaRPr lang="ar-TN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/>
                      <a:r>
                        <a:rPr lang="ar-TN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                   18دق و 24ث (1104ث)              </a:t>
                      </a:r>
                      <a:r>
                        <a:rPr kumimoji="0" lang="ar-TN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23كم</a:t>
                      </a:r>
                      <a:r>
                        <a:rPr lang="ar-TN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       </a:t>
                      </a:r>
                    </a:p>
                    <a:p>
                      <a:pPr algn="r" rtl="1"/>
                      <a:r>
                        <a:rPr lang="ar-TN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                 1 س( 60دق )( 3600ث )              </a:t>
                      </a:r>
                      <a:r>
                        <a:rPr kumimoji="0" lang="ar-TN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؟ كم </a:t>
                      </a:r>
                      <a:endParaRPr lang="ar-TN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/>
                      <a:endParaRPr lang="ar-TN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/>
                      <a:r>
                        <a:rPr lang="ar-TN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التّحويل : 18دق و 24ث = 1104ث</a:t>
                      </a:r>
                    </a:p>
                    <a:p>
                      <a:pPr algn="r" rtl="1"/>
                      <a:r>
                        <a:rPr lang="ar-TN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التّحويل : 1س = 60دق = 3600ث</a:t>
                      </a:r>
                    </a:p>
                    <a:p>
                      <a:pPr algn="r" rtl="1"/>
                      <a:endParaRPr lang="ar-TN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/>
                      <a:r>
                        <a:rPr lang="ar-TN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( 23 </a:t>
                      </a:r>
                      <a:r>
                        <a:rPr lang="fr-FR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x 3600 </a:t>
                      </a:r>
                      <a:r>
                        <a:rPr lang="ar-TN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ث ) : 1104ث =</a:t>
                      </a:r>
                      <a:r>
                        <a:rPr lang="ar-TN" sz="1800" b="1" dirty="0"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75كم/س</a:t>
                      </a:r>
                    </a:p>
                    <a:p>
                      <a:pPr algn="ctr" rtl="1"/>
                      <a:endParaRPr lang="ar-TN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5260471"/>
                  </a:ext>
                </a:extLst>
              </a:tr>
            </a:tbl>
          </a:graphicData>
        </a:graphic>
      </p:graphicFrame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F86FB1B2-290A-4664-AD1D-DDB1AECBDE11}"/>
              </a:ext>
            </a:extLst>
          </p:cNvPr>
          <p:cNvCxnSpPr/>
          <p:nvPr/>
        </p:nvCxnSpPr>
        <p:spPr>
          <a:xfrm flipH="1">
            <a:off x="7470137" y="4338058"/>
            <a:ext cx="60960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FD5A99BE-BD1A-416D-B3FB-E26B7201E8CA}"/>
              </a:ext>
            </a:extLst>
          </p:cNvPr>
          <p:cNvCxnSpPr/>
          <p:nvPr/>
        </p:nvCxnSpPr>
        <p:spPr>
          <a:xfrm flipH="1">
            <a:off x="7470137" y="4633894"/>
            <a:ext cx="60960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34610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F7D9A9D-7BDC-4588-B024-9C2D4BD011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8861" y="349625"/>
            <a:ext cx="9601196" cy="812801"/>
          </a:xfrm>
        </p:spPr>
        <p:txBody>
          <a:bodyPr/>
          <a:lstStyle/>
          <a:p>
            <a:pPr algn="ctr"/>
            <a:r>
              <a:rPr lang="ar-TN" b="1" dirty="0">
                <a:solidFill>
                  <a:srgbClr val="0070C0"/>
                </a:solidFill>
              </a:rPr>
              <a:t>التّقييم</a:t>
            </a:r>
            <a:endParaRPr lang="fr-FR" b="1" dirty="0">
              <a:solidFill>
                <a:srgbClr val="0070C0"/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23ED4B0-A309-40F1-B490-A4E6A7F698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4118" y="1162426"/>
            <a:ext cx="11510682" cy="5345949"/>
          </a:xfrm>
        </p:spPr>
        <p:txBody>
          <a:bodyPr>
            <a:normAutofit/>
          </a:bodyPr>
          <a:lstStyle/>
          <a:p>
            <a:pPr marL="457200" algn="r" rtl="1">
              <a:lnSpc>
                <a:spcPct val="107000"/>
              </a:lnSpc>
              <a:spcAft>
                <a:spcPts val="800"/>
              </a:spcAft>
            </a:pPr>
            <a:r>
              <a:rPr lang="ar-TN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انطلقت سيّارة على السّاعة الخامسة والنصف صباحا  من المدينة " أ" متّجهة إلى المدينة "ج" مرورا بالمدينة "ب" .	</a:t>
            </a:r>
          </a:p>
          <a:p>
            <a:pPr marL="457200" algn="r" rtl="1">
              <a:lnSpc>
                <a:spcPct val="107000"/>
              </a:lnSpc>
              <a:spcAft>
                <a:spcPts val="800"/>
              </a:spcAft>
            </a:pPr>
            <a:r>
              <a:rPr lang="ar-TN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قضّت السّيّارة 1س و ¾ س للوصول إلى المدينة "ب"</a:t>
            </a:r>
          </a:p>
          <a:p>
            <a:pPr marL="457200" algn="r" rtl="1">
              <a:lnSpc>
                <a:spcPct val="107000"/>
              </a:lnSpc>
              <a:spcAft>
                <a:spcPts val="800"/>
              </a:spcAft>
            </a:pPr>
            <a:r>
              <a:rPr lang="ar-TN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1/ أحسب طول المسافة بين المدينة "أ" والمدينة "ب"  إذا علمت أنّ السّيّارة تسير بمعدّل سرعة ثابت 90كم/س</a:t>
            </a:r>
          </a:p>
          <a:p>
            <a:pPr marL="457200" algn="r" rtl="1">
              <a:lnSpc>
                <a:spcPct val="107000"/>
              </a:lnSpc>
              <a:spcAft>
                <a:spcPts val="800"/>
              </a:spcAft>
            </a:pPr>
            <a:r>
              <a:rPr lang="ar-TN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توقّفت السّيّارة في المدينة "ب" مدّة 45دق </a:t>
            </a:r>
          </a:p>
          <a:p>
            <a:pPr marL="457200" algn="r" rtl="1">
              <a:lnSpc>
                <a:spcPct val="107000"/>
              </a:lnSpc>
              <a:spcAft>
                <a:spcPts val="800"/>
              </a:spcAft>
            </a:pPr>
            <a:r>
              <a:rPr lang="ar-TN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2/ أحدّد ساعة انطلاق السّيّارة من المدينة "ب" نحو المدينة "ج" </a:t>
            </a:r>
          </a:p>
          <a:p>
            <a:pPr marL="457200" algn="r" rtl="1">
              <a:lnSpc>
                <a:spcPct val="107000"/>
              </a:lnSpc>
              <a:spcAft>
                <a:spcPts val="800"/>
              </a:spcAft>
            </a:pPr>
            <a:r>
              <a:rPr lang="ar-TN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3/ أحسب, بالكم/س, معدّل سرعة السّيّارة خلال المرحلة الثانية من السّفرة والتي طولها 100كم  , إذا علمت أنّها وصلت المدينة "ج" على الساعة التاسعة والربع صباحا .</a:t>
            </a:r>
          </a:p>
          <a:p>
            <a:pPr algn="r" rtl="1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153885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2A5B8C1-C990-4106-8456-50C999029E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442221"/>
            <a:ext cx="9601196" cy="660401"/>
          </a:xfrm>
        </p:spPr>
        <p:txBody>
          <a:bodyPr>
            <a:normAutofit/>
          </a:bodyPr>
          <a:lstStyle/>
          <a:p>
            <a:pPr marL="285750" marR="0" lvl="0" indent="-285750" algn="ctr" defTabSz="457200" rtl="1" eaLnBrk="1" fontAlgn="auto" latinLnBrk="0" hangingPunct="1">
              <a:lnSpc>
                <a:spcPct val="107000"/>
              </a:lnSpc>
              <a:spcBef>
                <a:spcPct val="20000"/>
              </a:spcBef>
              <a:spcAft>
                <a:spcPts val="800"/>
              </a:spcAft>
              <a:tabLst/>
              <a:defRPr/>
            </a:pPr>
            <a:r>
              <a:rPr kumimoji="0" lang="ar-TN" sz="24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إصلاح وضعيّة التّقييم</a:t>
            </a:r>
            <a:endParaRPr lang="fr-FR" dirty="0"/>
          </a:p>
        </p:txBody>
      </p:sp>
      <p:graphicFrame>
        <p:nvGraphicFramePr>
          <p:cNvPr id="3" name="Tableau 3">
            <a:extLst>
              <a:ext uri="{FF2B5EF4-FFF2-40B4-BE49-F238E27FC236}">
                <a16:creationId xmlns:a16="http://schemas.microsoft.com/office/drawing/2014/main" id="{D98ABB4E-BB92-44E6-8F7B-37B9C89B91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7767696"/>
              </p:ext>
            </p:extLst>
          </p:nvPr>
        </p:nvGraphicFramePr>
        <p:xfrm>
          <a:off x="694766" y="1102622"/>
          <a:ext cx="11282082" cy="554919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760694">
                  <a:extLst>
                    <a:ext uri="{9D8B030D-6E8A-4147-A177-3AD203B41FA5}">
                      <a16:colId xmlns:a16="http://schemas.microsoft.com/office/drawing/2014/main" val="2469793882"/>
                    </a:ext>
                  </a:extLst>
                </a:gridCol>
                <a:gridCol w="3760694">
                  <a:extLst>
                    <a:ext uri="{9D8B030D-6E8A-4147-A177-3AD203B41FA5}">
                      <a16:colId xmlns:a16="http://schemas.microsoft.com/office/drawing/2014/main" val="1807080268"/>
                    </a:ext>
                  </a:extLst>
                </a:gridCol>
                <a:gridCol w="3760694">
                  <a:extLst>
                    <a:ext uri="{9D8B030D-6E8A-4147-A177-3AD203B41FA5}">
                      <a16:colId xmlns:a16="http://schemas.microsoft.com/office/drawing/2014/main" val="3259510243"/>
                    </a:ext>
                  </a:extLst>
                </a:gridCol>
              </a:tblGrid>
              <a:tr h="590628">
                <a:tc>
                  <a:txBody>
                    <a:bodyPr/>
                    <a:lstStyle/>
                    <a:p>
                      <a:pPr marL="0" marR="0" lvl="0" indent="0" algn="ctr" defTabSz="457200" rtl="1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B15E28"/>
                        </a:buClr>
                        <a:buSzPct val="115000"/>
                        <a:buFont typeface="Arial"/>
                        <a:buNone/>
                        <a:tabLst/>
                        <a:defRPr/>
                      </a:pPr>
                      <a:r>
                        <a:rPr kumimoji="0" lang="ar-TN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السّؤال الثالث</a:t>
                      </a:r>
                      <a:endParaRPr kumimoji="0" lang="fr-FR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1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B15E28"/>
                        </a:buClr>
                        <a:buSzPct val="115000"/>
                        <a:buFont typeface="Arial"/>
                        <a:buNone/>
                        <a:tabLst/>
                        <a:defRPr/>
                      </a:pPr>
                      <a:r>
                        <a:rPr kumimoji="0" lang="ar-TN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السّؤال الثاني</a:t>
                      </a:r>
                      <a:endParaRPr kumimoji="0" lang="fr-FR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1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B15E28"/>
                        </a:buClr>
                        <a:buSzPct val="115000"/>
                        <a:buFont typeface="Arial"/>
                        <a:buNone/>
                        <a:tabLst/>
                        <a:defRPr/>
                      </a:pPr>
                      <a:r>
                        <a:rPr kumimoji="0" lang="ar-TN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السّؤال الأوّل</a:t>
                      </a:r>
                      <a:endParaRPr kumimoji="0" lang="fr-FR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7759803"/>
                  </a:ext>
                </a:extLst>
              </a:tr>
              <a:tr h="4958562"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07000"/>
                        </a:lnSpc>
                      </a:pPr>
                      <a:r>
                        <a:rPr lang="ar-TN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مدّة السّير خلال المرحلة الثانية ( من ب إلى ج )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457200" algn="r" rtl="1">
                        <a:lnSpc>
                          <a:spcPct val="107000"/>
                        </a:lnSpc>
                      </a:pPr>
                      <a:r>
                        <a:rPr lang="ar-TN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س9 و 15دق – س8 = </a:t>
                      </a:r>
                      <a:r>
                        <a:rPr lang="ar-TN" sz="2000" dirty="0"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1س و 15دق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457200" algn="r" rtl="1">
                        <a:lnSpc>
                          <a:spcPct val="107000"/>
                        </a:lnSpc>
                      </a:pPr>
                      <a:r>
                        <a:rPr lang="ar-TN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التّحويل : 1س و 15 دق = 75دق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457200"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TN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معدّل سرعة السّيّارة خلال المرحلة الثانية بالكم/س</a:t>
                      </a:r>
                    </a:p>
                    <a:p>
                      <a:pPr marL="228600" marR="0" lvl="0" indent="0" algn="r" defTabSz="45720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TN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75دق                    100 كم</a:t>
                      </a:r>
                      <a:endParaRPr kumimoji="0" lang="fr-FR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228600" marR="0" lvl="0" indent="0" algn="r" defTabSz="45720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TN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1 س / 60دق           ؟ كم </a:t>
                      </a:r>
                      <a:endParaRPr lang="ar-TN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228600"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TN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( 60 </a:t>
                      </a:r>
                      <a:r>
                        <a:rPr lang="fr-FR" sz="2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</a:t>
                      </a:r>
                      <a:r>
                        <a:rPr lang="ar-TN" sz="2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100 ) : 75 = 80كم/س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TN" sz="2000" dirty="0"/>
                        <a:t>ساعة انطلاق السّيّارة من المدينة "ب" نحو المدينة "ج"</a:t>
                      </a:r>
                    </a:p>
                    <a:p>
                      <a:pPr algn="ctr" rtl="1"/>
                      <a:r>
                        <a:rPr lang="ar-TN" sz="2000" dirty="0"/>
                        <a:t>س5 و 30دق + 1س و 45دق + 45دق = </a:t>
                      </a:r>
                      <a:r>
                        <a:rPr lang="ar-TN" sz="2000" b="1" dirty="0">
                          <a:solidFill>
                            <a:srgbClr val="FF0000"/>
                          </a:solidFill>
                          <a:highlight>
                            <a:srgbClr val="FFFF00"/>
                          </a:highlight>
                        </a:rPr>
                        <a:t>س8</a:t>
                      </a:r>
                    </a:p>
                    <a:p>
                      <a:pPr algn="ctr" rtl="1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07000"/>
                        </a:lnSpc>
                      </a:pPr>
                      <a:r>
                        <a:rPr lang="ar-TN" sz="1800" b="1" dirty="0"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الرّسم البياني</a:t>
                      </a:r>
                    </a:p>
                    <a:p>
                      <a:pPr marL="457200" algn="r" rtl="1">
                        <a:lnSpc>
                          <a:spcPct val="107000"/>
                        </a:lnSpc>
                      </a:pP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457200" algn="r" rtl="1">
                        <a:lnSpc>
                          <a:spcPct val="107000"/>
                        </a:lnSpc>
                      </a:pPr>
                      <a:endParaRPr lang="ar-TN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457200" algn="r" rtl="1">
                        <a:lnSpc>
                          <a:spcPct val="107000"/>
                        </a:lnSpc>
                      </a:pPr>
                      <a:endParaRPr lang="ar-TN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457200" algn="r" rtl="1">
                        <a:lnSpc>
                          <a:spcPct val="107000"/>
                        </a:lnSpc>
                      </a:pPr>
                      <a:endParaRPr lang="ar-TN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457200" algn="r" rtl="1">
                        <a:lnSpc>
                          <a:spcPct val="107000"/>
                        </a:lnSpc>
                      </a:pPr>
                      <a:endParaRPr lang="ar-TN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457200" algn="r" rtl="1">
                        <a:lnSpc>
                          <a:spcPct val="107000"/>
                        </a:lnSpc>
                      </a:pPr>
                      <a:endParaRPr lang="ar-TN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457200" algn="r" rtl="1">
                        <a:lnSpc>
                          <a:spcPct val="107000"/>
                        </a:lnSpc>
                      </a:pPr>
                      <a:endParaRPr lang="ar-TN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457200" algn="r" rtl="1">
                        <a:lnSpc>
                          <a:spcPct val="107000"/>
                        </a:lnSpc>
                      </a:pPr>
                      <a:r>
                        <a:rPr lang="ar-TN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التّحويل: </a:t>
                      </a:r>
                      <a:r>
                        <a:rPr lang="ar-TN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1س و </a:t>
                      </a:r>
                      <a:r>
                        <a:rPr lang="ar-TN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¾ </a:t>
                      </a:r>
                      <a:r>
                        <a:rPr lang="ar-TN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س = 60دق + 45دق= 105دق</a:t>
                      </a:r>
                      <a:endParaRPr lang="fr-FR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457200" algn="r" rtl="1">
                        <a:lnSpc>
                          <a:spcPct val="107000"/>
                        </a:lnSpc>
                      </a:pPr>
                      <a:r>
                        <a:rPr lang="ar-TN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طول المسافة بين المدينة "أ" والمدينة "ب" بالكم</a:t>
                      </a:r>
                      <a:endParaRPr lang="fr-FR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457200" algn="r" rtl="1">
                        <a:lnSpc>
                          <a:spcPct val="107000"/>
                        </a:lnSpc>
                      </a:pPr>
                      <a:r>
                        <a:rPr lang="ar-TN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60دق             90كم</a:t>
                      </a:r>
                      <a:endParaRPr lang="fr-FR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457200"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TN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105 دق              ؟ كم</a:t>
                      </a:r>
                      <a:endParaRPr lang="fr-FR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/>
                      <a:r>
                        <a:rPr lang="ar-TN" sz="1800" b="1" dirty="0">
                          <a:effectLst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( 105 </a:t>
                      </a:r>
                      <a:r>
                        <a:rPr lang="fr-FR" sz="1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x</a:t>
                      </a:r>
                      <a:r>
                        <a:rPr lang="ar-TN" sz="1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90) : 60 = </a:t>
                      </a:r>
                      <a:r>
                        <a:rPr lang="ar-TN" sz="1800" b="1" dirty="0">
                          <a:solidFill>
                            <a:srgbClr val="FF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157,5كم</a:t>
                      </a:r>
                      <a:endParaRPr lang="fr-FR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4014487"/>
                  </a:ext>
                </a:extLst>
              </a:tr>
            </a:tbl>
          </a:graphicData>
        </a:graphic>
      </p:graphicFrame>
      <p:pic>
        <p:nvPicPr>
          <p:cNvPr id="11" name="Image 10">
            <a:extLst>
              <a:ext uri="{FF2B5EF4-FFF2-40B4-BE49-F238E27FC236}">
                <a16:creationId xmlns:a16="http://schemas.microsoft.com/office/drawing/2014/main" id="{755BF636-AB95-4FBD-8BD2-03C93C4E39D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3216" y="2015527"/>
            <a:ext cx="3437963" cy="1954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" name="Connecteur droit avec flèche 17">
            <a:extLst>
              <a:ext uri="{FF2B5EF4-FFF2-40B4-BE49-F238E27FC236}">
                <a16:creationId xmlns:a16="http://schemas.microsoft.com/office/drawing/2014/main" id="{E376BB0A-93F7-446F-B0B8-BF0F5E48D183}"/>
              </a:ext>
            </a:extLst>
          </p:cNvPr>
          <p:cNvCxnSpPr/>
          <p:nvPr/>
        </p:nvCxnSpPr>
        <p:spPr>
          <a:xfrm flipH="1">
            <a:off x="10286998" y="5440716"/>
            <a:ext cx="60960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Connecteur droit avec flèche 18">
            <a:extLst>
              <a:ext uri="{FF2B5EF4-FFF2-40B4-BE49-F238E27FC236}">
                <a16:creationId xmlns:a16="http://schemas.microsoft.com/office/drawing/2014/main" id="{D7BC8D50-81F3-4AC3-9A4E-275713B042E6}"/>
              </a:ext>
            </a:extLst>
          </p:cNvPr>
          <p:cNvCxnSpPr/>
          <p:nvPr/>
        </p:nvCxnSpPr>
        <p:spPr>
          <a:xfrm flipH="1">
            <a:off x="9982198" y="5700693"/>
            <a:ext cx="60960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Connecteur droit avec flèche 19">
            <a:extLst>
              <a:ext uri="{FF2B5EF4-FFF2-40B4-BE49-F238E27FC236}">
                <a16:creationId xmlns:a16="http://schemas.microsoft.com/office/drawing/2014/main" id="{E442D453-483A-46DE-B0D1-C3B74D9FB7CF}"/>
              </a:ext>
            </a:extLst>
          </p:cNvPr>
          <p:cNvCxnSpPr/>
          <p:nvPr/>
        </p:nvCxnSpPr>
        <p:spPr>
          <a:xfrm flipH="1">
            <a:off x="2545965" y="3970506"/>
            <a:ext cx="60960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Connecteur droit avec flèche 20">
            <a:extLst>
              <a:ext uri="{FF2B5EF4-FFF2-40B4-BE49-F238E27FC236}">
                <a16:creationId xmlns:a16="http://schemas.microsoft.com/office/drawing/2014/main" id="{8AFF8783-B894-4D6B-B942-800128813913}"/>
              </a:ext>
            </a:extLst>
          </p:cNvPr>
          <p:cNvCxnSpPr/>
          <p:nvPr/>
        </p:nvCxnSpPr>
        <p:spPr>
          <a:xfrm flipH="1">
            <a:off x="2241165" y="4391846"/>
            <a:ext cx="60960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52149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F7D9A9D-7BDC-4588-B024-9C2D4BD011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0772" y="409387"/>
            <a:ext cx="9601196" cy="812801"/>
          </a:xfrm>
        </p:spPr>
        <p:txBody>
          <a:bodyPr/>
          <a:lstStyle/>
          <a:p>
            <a:pPr algn="ctr"/>
            <a:r>
              <a:rPr lang="ar-TN" b="1" dirty="0">
                <a:solidFill>
                  <a:srgbClr val="0070C0"/>
                </a:solidFill>
              </a:rPr>
              <a:t>التّقييم المهاريّ</a:t>
            </a:r>
            <a:endParaRPr lang="fr-FR" b="1" dirty="0">
              <a:solidFill>
                <a:srgbClr val="0070C0"/>
              </a:solidFill>
            </a:endParaRPr>
          </a:p>
        </p:txBody>
      </p:sp>
      <p:graphicFrame>
        <p:nvGraphicFramePr>
          <p:cNvPr id="7" name="Espace réservé du contenu 6">
            <a:extLst>
              <a:ext uri="{FF2B5EF4-FFF2-40B4-BE49-F238E27FC236}">
                <a16:creationId xmlns:a16="http://schemas.microsoft.com/office/drawing/2014/main" id="{176F768E-66B1-4FBF-838C-ADC6AF67EE1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3398614"/>
              </p:ext>
            </p:extLst>
          </p:nvPr>
        </p:nvGraphicFramePr>
        <p:xfrm>
          <a:off x="726141" y="1456266"/>
          <a:ext cx="10170459" cy="4585946"/>
        </p:xfrm>
        <a:graphic>
          <a:graphicData uri="http://schemas.openxmlformats.org/drawingml/2006/table">
            <a:tbl>
              <a:tblPr rtl="1" firstRow="1" firstCol="1" bandRow="1"/>
              <a:tblGrid>
                <a:gridCol w="2084294">
                  <a:extLst>
                    <a:ext uri="{9D8B030D-6E8A-4147-A177-3AD203B41FA5}">
                      <a16:colId xmlns:a16="http://schemas.microsoft.com/office/drawing/2014/main" val="535485595"/>
                    </a:ext>
                  </a:extLst>
                </a:gridCol>
                <a:gridCol w="4123796">
                  <a:extLst>
                    <a:ext uri="{9D8B030D-6E8A-4147-A177-3AD203B41FA5}">
                      <a16:colId xmlns:a16="http://schemas.microsoft.com/office/drawing/2014/main" val="575105613"/>
                    </a:ext>
                  </a:extLst>
                </a:gridCol>
                <a:gridCol w="1461742">
                  <a:extLst>
                    <a:ext uri="{9D8B030D-6E8A-4147-A177-3AD203B41FA5}">
                      <a16:colId xmlns:a16="http://schemas.microsoft.com/office/drawing/2014/main" val="1135399823"/>
                    </a:ext>
                  </a:extLst>
                </a:gridCol>
                <a:gridCol w="1461742">
                  <a:extLst>
                    <a:ext uri="{9D8B030D-6E8A-4147-A177-3AD203B41FA5}">
                      <a16:colId xmlns:a16="http://schemas.microsoft.com/office/drawing/2014/main" val="556001104"/>
                    </a:ext>
                  </a:extLst>
                </a:gridCol>
                <a:gridCol w="1038885">
                  <a:extLst>
                    <a:ext uri="{9D8B030D-6E8A-4147-A177-3AD203B41FA5}">
                      <a16:colId xmlns:a16="http://schemas.microsoft.com/office/drawing/2014/main" val="1573363038"/>
                    </a:ext>
                  </a:extLst>
                </a:gridCol>
              </a:tblGrid>
              <a:tr h="724148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TN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7680" marR="676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TN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المواقف</a:t>
                      </a:r>
                      <a:endParaRPr lang="fr-FR" sz="1400" b="1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7680" marR="676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TN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نعم</a:t>
                      </a:r>
                      <a:endParaRPr lang="fr-FR" sz="1400" b="1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7680" marR="676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TN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قليلا</a:t>
                      </a:r>
                      <a:endParaRPr lang="fr-FR" sz="1400" b="1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7680" marR="676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TN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لا</a:t>
                      </a:r>
                      <a:endParaRPr lang="fr-FR" sz="1400" b="1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7680" marR="676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5729748"/>
                  </a:ext>
                </a:extLst>
              </a:tr>
              <a:tr h="643633">
                <a:tc rowSpan="3"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TN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200" b="1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TN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أستطيع الآن</a:t>
                      </a:r>
                      <a:endParaRPr lang="fr-FR" sz="1200" b="1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7680" marR="676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مقارنة سرعات مختلفة</a:t>
                      </a:r>
                      <a:endParaRPr lang="fr-FR" sz="1600" b="1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7680" marR="676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TN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7680" marR="676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TN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7680" marR="676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TN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7680" marR="676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8779391"/>
                  </a:ext>
                </a:extLst>
              </a:tr>
              <a:tr h="643633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حل مسألة تتعلّق بالمسافة والسرعة</a:t>
                      </a:r>
                      <a:endParaRPr lang="fr-FR" sz="1600" b="1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7680" marR="676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TN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7680" marR="676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TN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7680" marR="676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TN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7680" marR="676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81205050"/>
                  </a:ext>
                </a:extLst>
              </a:tr>
              <a:tr h="643633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تفسير كيف نعرف من هو الأسرع</a:t>
                      </a:r>
                      <a:endParaRPr lang="fr-FR" sz="1600" b="1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7680" marR="676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TN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7680" marR="676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TN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7680" marR="676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TN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7680" marR="676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4001616"/>
                  </a:ext>
                </a:extLst>
              </a:tr>
              <a:tr h="643633">
                <a:tc rowSpan="3"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TN" sz="2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أشعر أنّني</a:t>
                      </a:r>
                      <a:endParaRPr lang="fr-FR" sz="1200" b="1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7680" marR="676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فهمت العلاقة بين المسافة والزمن</a:t>
                      </a:r>
                      <a:endParaRPr lang="fr-FR" sz="1600" b="1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7680" marR="676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TN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7680" marR="676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TN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7680" marR="676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TN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7680" marR="676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8684794"/>
                  </a:ext>
                </a:extLst>
              </a:tr>
              <a:tr h="643633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أستطيع حل مسألة مشابهة</a:t>
                      </a:r>
                      <a:endParaRPr lang="fr-FR" sz="1600" b="1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7680" marR="676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TN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7680" marR="676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TN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7680" marR="676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TN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7680" marR="676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19708916"/>
                  </a:ext>
                </a:extLst>
              </a:tr>
              <a:tr h="643633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أحتاج مساعدة إضافية</a:t>
                      </a:r>
                      <a:endParaRPr lang="fr-FR" sz="1600" b="1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7680" marR="676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TN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7680" marR="676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TN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7680" marR="676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TN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7680" marR="676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5334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71926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A2D07A8-5CDB-4CEC-8A25-EB5F9E76BF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626033"/>
            <a:ext cx="9601196" cy="712197"/>
          </a:xfrm>
        </p:spPr>
        <p:txBody>
          <a:bodyPr>
            <a:normAutofit/>
          </a:bodyPr>
          <a:lstStyle/>
          <a:p>
            <a:pPr algn="ctr"/>
            <a:r>
              <a:rPr lang="ar-TN" b="1" dirty="0">
                <a:solidFill>
                  <a:srgbClr val="0070C0"/>
                </a:solidFill>
              </a:rPr>
              <a:t>الحساب الذهني</a:t>
            </a:r>
            <a:endParaRPr lang="fr-FR" b="1" dirty="0">
              <a:solidFill>
                <a:srgbClr val="0070C0"/>
              </a:solidFill>
            </a:endParaRP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FE0E7C12-39D2-416B-8D92-B0E9478DFB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318" y="1434353"/>
            <a:ext cx="10838329" cy="4441515"/>
          </a:xfrm>
        </p:spPr>
        <p:txBody>
          <a:bodyPr>
            <a:normAutofit fontScale="92500" lnSpcReduction="10000"/>
          </a:bodyPr>
          <a:lstStyle/>
          <a:p>
            <a:pPr algn="r" rtl="1"/>
            <a:endParaRPr lang="ar-TN" dirty="0"/>
          </a:p>
          <a:p>
            <a:pPr algn="ctr" rtl="1"/>
            <a:r>
              <a:rPr lang="ar-TN" b="1" dirty="0"/>
              <a:t>التعليمة 1: أعبّر عن نص الوضعيّة بتمثيل بياني للتّناسب</a:t>
            </a:r>
          </a:p>
          <a:p>
            <a:pPr marL="342900" lvl="0" indent="-342900" algn="r" rtl="1">
              <a:lnSpc>
                <a:spcPct val="107000"/>
              </a:lnSpc>
              <a:buFont typeface="Times New Roman" panose="02020603050405020304" pitchFamily="18" charset="0"/>
              <a:buChar char="-"/>
            </a:pPr>
            <a:r>
              <a:rPr lang="ar-TN" sz="2800" b="1" dirty="0">
                <a:latin typeface="Calibri" panose="020F0502020204030204" pitchFamily="34" charset="0"/>
                <a:ea typeface="Times New Roman" panose="02020603050405020304" pitchFamily="18" charset="0"/>
              </a:rPr>
              <a:t>72ل تمثّل 90% من سعة خزّان وقود سيّارة . فكم لترا تساوي سعة كامل الخزّان ؟</a:t>
            </a:r>
            <a:endParaRPr lang="fr-FR" sz="16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 rtl="1"/>
            <a:r>
              <a:rPr lang="ar-TN" dirty="0"/>
              <a:t>:</a:t>
            </a:r>
          </a:p>
          <a:p>
            <a:pPr marL="457200" algn="ctr" rtl="1">
              <a:lnSpc>
                <a:spcPct val="107000"/>
              </a:lnSpc>
            </a:pPr>
            <a:r>
              <a:rPr lang="ar-TN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( تناسب طردي ) </a:t>
            </a:r>
          </a:p>
          <a:p>
            <a:pPr marL="457200" algn="ctr" rtl="1">
              <a:lnSpc>
                <a:spcPct val="107000"/>
              </a:lnSpc>
            </a:pPr>
            <a:r>
              <a:rPr lang="ar-TN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( أتحقق من صحّة التناسب :</a:t>
            </a:r>
            <a:endParaRPr lang="fr-FR" sz="16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ctr" rtl="1">
              <a:lnSpc>
                <a:spcPct val="107000"/>
              </a:lnSpc>
              <a:buFont typeface="Times New Roman" panose="02020603050405020304" pitchFamily="18" charset="0"/>
              <a:buChar char="-"/>
            </a:pPr>
            <a:r>
              <a:rPr lang="ar-TN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عندما يكون جذاء الأوسطيِن ( 2 و 3 )  مساوٍ لجذاء الطّرفيْن ( 1 و 4 )</a:t>
            </a:r>
            <a:endParaRPr lang="fr-FR" sz="1600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algn="ctr" rtl="1">
              <a:lnSpc>
                <a:spcPct val="107000"/>
              </a:lnSpc>
              <a:spcAft>
                <a:spcPts val="800"/>
              </a:spcAft>
              <a:buFont typeface="Times New Roman" panose="02020603050405020304" pitchFamily="18" charset="0"/>
              <a:buChar char="-"/>
            </a:pPr>
            <a:r>
              <a:rPr lang="ar-TN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عامل التّناسب ثابت أي قسمة العناصر المتناظرة تعطي نفس القيمة ( العنصر 2 قاسم العنصر 1 = العنصر 4 قاسم العنصر 3 ) أو ( العنصر 1 قاسم العنصر 2 = العنصر 3 قاسم العنصر 4 )  </a:t>
            </a:r>
            <a:endParaRPr lang="fr-FR" sz="1600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9222E53E-06C1-4DFC-B175-C7C6615D4A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4601" y="2811727"/>
            <a:ext cx="1569856" cy="617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432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A2D07A8-5CDB-4CEC-8A25-EB5F9E76BF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626033"/>
            <a:ext cx="9601196" cy="712197"/>
          </a:xfrm>
        </p:spPr>
        <p:txBody>
          <a:bodyPr>
            <a:normAutofit/>
          </a:bodyPr>
          <a:lstStyle/>
          <a:p>
            <a:pPr algn="ctr"/>
            <a:r>
              <a:rPr lang="ar-TN" b="1" dirty="0">
                <a:solidFill>
                  <a:srgbClr val="0070C0"/>
                </a:solidFill>
              </a:rPr>
              <a:t>الحساب الذهني</a:t>
            </a:r>
            <a:endParaRPr lang="fr-FR" b="1" dirty="0">
              <a:solidFill>
                <a:srgbClr val="0070C0"/>
              </a:solidFill>
            </a:endParaRP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FE0E7C12-39D2-416B-8D92-B0E9478DFB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318" y="1246095"/>
            <a:ext cx="10838329" cy="4629774"/>
          </a:xfrm>
        </p:spPr>
        <p:txBody>
          <a:bodyPr>
            <a:normAutofit fontScale="25000" lnSpcReduction="20000"/>
          </a:bodyPr>
          <a:lstStyle/>
          <a:p>
            <a:pPr algn="r" rtl="1"/>
            <a:endParaRPr lang="ar-TN" sz="6400" dirty="0"/>
          </a:p>
          <a:p>
            <a:pPr algn="ctr" rtl="1"/>
            <a:r>
              <a:rPr lang="ar-TN" sz="6400" b="1" dirty="0">
                <a:solidFill>
                  <a:schemeClr val="tx1"/>
                </a:solidFill>
              </a:rPr>
              <a:t>التعليمة 2: أحسب رابع التناسب في ضوء التّمثيل البياني السّابق</a:t>
            </a:r>
          </a:p>
          <a:p>
            <a:pPr marL="228600" algn="ctr" rtl="1">
              <a:lnSpc>
                <a:spcPct val="107000"/>
              </a:lnSpc>
              <a:spcAft>
                <a:spcPts val="800"/>
              </a:spcAft>
            </a:pPr>
            <a:r>
              <a:rPr lang="ar-TN" sz="64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( 100  </a:t>
            </a:r>
            <a:r>
              <a:rPr lang="fr-FR" sz="6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</a:t>
            </a:r>
            <a:r>
              <a:rPr lang="ar-TN" sz="6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70 ) : 90 = 80ل</a:t>
            </a:r>
            <a:endParaRPr lang="fr-FR" sz="6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 rtl="1"/>
            <a:r>
              <a:rPr lang="ar-TN" sz="6400" b="1" dirty="0">
                <a:solidFill>
                  <a:schemeClr val="tx1"/>
                </a:solidFill>
              </a:rPr>
              <a:t>التعليمة 3 : أحوّل إلى الوحدة المنصوص عليِها</a:t>
            </a:r>
          </a:p>
          <a:p>
            <a:pPr algn="ctr" rtl="1"/>
            <a:r>
              <a:rPr lang="ar-TN" sz="6400" b="1" dirty="0">
                <a:solidFill>
                  <a:schemeClr val="tx1"/>
                </a:solidFill>
                <a:ea typeface="Times New Roman" panose="02020603050405020304" pitchFamily="18" charset="0"/>
              </a:rPr>
              <a:t>5دق و 25 ث = ........... ث</a:t>
            </a:r>
          </a:p>
          <a:p>
            <a:pPr marL="342900" lvl="0" indent="-342900" algn="ctr" rtl="1">
              <a:lnSpc>
                <a:spcPct val="107000"/>
              </a:lnSpc>
              <a:spcAft>
                <a:spcPts val="800"/>
              </a:spcAft>
              <a:buFont typeface="Times New Roman" panose="02020603050405020304" pitchFamily="18" charset="0"/>
              <a:buChar char="-"/>
            </a:pPr>
            <a:r>
              <a:rPr lang="ar-TN" sz="6400" b="1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5دق و 25 ث </a:t>
            </a:r>
            <a:r>
              <a:rPr lang="ar-TN" sz="6400" dirty="0">
                <a:latin typeface="Calibri" panose="020F0502020204030204" pitchFamily="34" charset="0"/>
                <a:ea typeface="Times New Roman" panose="02020603050405020304" pitchFamily="18" charset="0"/>
              </a:rPr>
              <a:t>= </a:t>
            </a:r>
            <a:r>
              <a:rPr lang="ar-TN" sz="64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325 ث</a:t>
            </a:r>
            <a:r>
              <a:rPr lang="ar-TN" sz="64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ar-TN" sz="6400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ar-TN" sz="64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(( 5</a:t>
            </a:r>
            <a:r>
              <a:rPr lang="ar-TN" sz="64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fr-FR" sz="6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</a:t>
            </a:r>
            <a:r>
              <a:rPr lang="ar-TN" sz="6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60) + 25ث ))</a:t>
            </a:r>
            <a:endParaRPr lang="fr-FR" sz="6400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 rtl="1"/>
            <a:r>
              <a:rPr lang="ar-TN" sz="64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-</a:t>
            </a:r>
            <a:r>
              <a:rPr lang="ar-TN" sz="6400" b="1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	1س و 1دق = ............. ث</a:t>
            </a:r>
          </a:p>
          <a:p>
            <a:pPr marL="342900" lvl="0" indent="-342900" algn="ctr" rtl="1">
              <a:lnSpc>
                <a:spcPct val="107000"/>
              </a:lnSpc>
              <a:spcAft>
                <a:spcPts val="800"/>
              </a:spcAft>
              <a:buFont typeface="Times New Roman" panose="02020603050405020304" pitchFamily="18" charset="0"/>
              <a:buChar char="-"/>
            </a:pPr>
            <a:r>
              <a:rPr lang="ar-TN" sz="6400" b="1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1س و 1دق = </a:t>
            </a:r>
            <a:r>
              <a:rPr lang="ar-TN" sz="64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3660ث ( 1 </a:t>
            </a:r>
            <a:r>
              <a:rPr lang="ar-TN" sz="64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fr-FR" sz="6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</a:t>
            </a:r>
            <a:r>
              <a:rPr lang="ar-TN" sz="6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3600 ) + ( 1 </a:t>
            </a:r>
            <a:r>
              <a:rPr lang="fr-FR" sz="6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</a:t>
            </a:r>
            <a:r>
              <a:rPr lang="ar-TN" sz="6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60) </a:t>
            </a:r>
          </a:p>
          <a:p>
            <a:pPr marL="342900" lvl="0" indent="-342900" algn="ctr" rtl="1">
              <a:lnSpc>
                <a:spcPct val="107000"/>
              </a:lnSpc>
              <a:spcAft>
                <a:spcPts val="800"/>
              </a:spcAft>
              <a:buFont typeface="Times New Roman" panose="02020603050405020304" pitchFamily="18" charset="0"/>
              <a:buChar char="-"/>
            </a:pPr>
            <a:r>
              <a:rPr lang="ar-TN" sz="6400" b="1" dirty="0">
                <a:solidFill>
                  <a:schemeClr val="tx1"/>
                </a:solidFill>
                <a:ea typeface="Times New Roman" panose="02020603050405020304" pitchFamily="18" charset="0"/>
              </a:rPr>
              <a:t>7720 ث = ......... س و ............دق و ................ ث</a:t>
            </a:r>
          </a:p>
          <a:p>
            <a:pPr marL="342900" lvl="0" indent="-342900" algn="ctr" rtl="1">
              <a:lnSpc>
                <a:spcPct val="107000"/>
              </a:lnSpc>
              <a:spcAft>
                <a:spcPts val="800"/>
              </a:spcAft>
              <a:buFont typeface="Times New Roman" panose="02020603050405020304" pitchFamily="18" charset="0"/>
              <a:buChar char="-"/>
            </a:pPr>
            <a:r>
              <a:rPr lang="ar-TN" sz="6400" b="1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7720 ث = </a:t>
            </a:r>
            <a:r>
              <a:rPr lang="ar-TN" sz="64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2 س</a:t>
            </a:r>
            <a:r>
              <a:rPr lang="ar-TN" sz="64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ar-TN" sz="6400" b="1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و</a:t>
            </a:r>
            <a:r>
              <a:rPr lang="ar-TN" sz="6400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ar-TN" sz="64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8دق</a:t>
            </a:r>
            <a:r>
              <a:rPr lang="ar-TN" sz="64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ar-TN" sz="6400" b="1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و</a:t>
            </a:r>
            <a:r>
              <a:rPr lang="ar-TN" sz="6400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ar-TN" sz="64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40ث</a:t>
            </a:r>
          </a:p>
          <a:p>
            <a:pPr marL="457200" algn="ctr" rtl="1">
              <a:lnSpc>
                <a:spcPct val="107000"/>
              </a:lnSpc>
            </a:pPr>
            <a:r>
              <a:rPr lang="ar-TN" sz="6400" dirty="0">
                <a:latin typeface="Calibri" panose="020F0502020204030204" pitchFamily="34" charset="0"/>
                <a:ea typeface="Times New Roman" panose="02020603050405020304" pitchFamily="18" charset="0"/>
              </a:rPr>
              <a:t>( </a:t>
            </a:r>
            <a:r>
              <a:rPr lang="ar-TN" sz="64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7720 : 3600 ) = 2س والباقي 520ث</a:t>
            </a:r>
            <a:endParaRPr lang="fr-FR" sz="6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ctr" rtl="1">
              <a:lnSpc>
                <a:spcPct val="107000"/>
              </a:lnSpc>
              <a:buFont typeface="Times New Roman" panose="02020603050405020304" pitchFamily="18" charset="0"/>
              <a:buChar char="-"/>
            </a:pPr>
            <a:r>
              <a:rPr lang="ar-TN" sz="64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520ث : 60 = 8دق والباقي 40ث</a:t>
            </a:r>
            <a:endParaRPr lang="fr-FR" sz="6400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7200" algn="ctr" rtl="1">
              <a:lnSpc>
                <a:spcPct val="107000"/>
              </a:lnSpc>
              <a:spcAft>
                <a:spcPts val="800"/>
              </a:spcAft>
            </a:pPr>
            <a:r>
              <a:rPr lang="ar-TN" sz="64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( العلاقة السّتّينيّة بين وحدات قيس الزّمن ) ( من الوحدة الأكبر إلى الوحدة الأصغر التي تسبقها مباشرة : ضارب </a:t>
            </a:r>
            <a:r>
              <a:rPr lang="ar-TN" sz="6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60) ( من الوحدة الأصغر إلى الوحدة الأكبر التي تليها مباشرة : قاسم 60 ) </a:t>
            </a:r>
            <a:endParaRPr lang="fr-FR" sz="6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ctr" rtl="1">
              <a:lnSpc>
                <a:spcPct val="107000"/>
              </a:lnSpc>
              <a:spcAft>
                <a:spcPts val="800"/>
              </a:spcAft>
              <a:buFont typeface="Times New Roman" panose="02020603050405020304" pitchFamily="18" charset="0"/>
              <a:buChar char="-"/>
            </a:pPr>
            <a:endParaRPr lang="fr-FR" sz="6400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algn="ctr" rtl="1">
              <a:lnSpc>
                <a:spcPct val="107000"/>
              </a:lnSpc>
              <a:spcAft>
                <a:spcPts val="800"/>
              </a:spcAft>
              <a:buFont typeface="Times New Roman" panose="02020603050405020304" pitchFamily="18" charset="0"/>
              <a:buChar char="-"/>
            </a:pPr>
            <a:endParaRPr lang="fr-FR" sz="2600" b="1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 rtl="1"/>
            <a:endParaRPr lang="ar-TN" b="1" dirty="0">
              <a:solidFill>
                <a:schemeClr val="tx1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5069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5CFF9842-B6B5-486D-BD15-4016DFF33A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259" y="671803"/>
            <a:ext cx="11797553" cy="6042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7082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4">
            <a:extLst>
              <a:ext uri="{FF2B5EF4-FFF2-40B4-BE49-F238E27FC236}">
                <a16:creationId xmlns:a16="http://schemas.microsoft.com/office/drawing/2014/main" id="{1D5BFEE3-6173-4F64-89CB-287A2EB37CB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99511146"/>
              </p:ext>
            </p:extLst>
          </p:nvPr>
        </p:nvGraphicFramePr>
        <p:xfrm>
          <a:off x="197223" y="304801"/>
          <a:ext cx="11681012" cy="6266328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840506">
                  <a:extLst>
                    <a:ext uri="{9D8B030D-6E8A-4147-A177-3AD203B41FA5}">
                      <a16:colId xmlns:a16="http://schemas.microsoft.com/office/drawing/2014/main" val="370673332"/>
                    </a:ext>
                  </a:extLst>
                </a:gridCol>
                <a:gridCol w="5840506">
                  <a:extLst>
                    <a:ext uri="{9D8B030D-6E8A-4147-A177-3AD203B41FA5}">
                      <a16:colId xmlns:a16="http://schemas.microsoft.com/office/drawing/2014/main" val="46594477"/>
                    </a:ext>
                  </a:extLst>
                </a:gridCol>
              </a:tblGrid>
              <a:tr h="552606">
                <a:tc>
                  <a:txBody>
                    <a:bodyPr/>
                    <a:lstStyle/>
                    <a:p>
                      <a:pPr algn="ctr" rtl="1"/>
                      <a:r>
                        <a:rPr lang="ar-TN" sz="2400" dirty="0">
                          <a:solidFill>
                            <a:srgbClr val="FF0000"/>
                          </a:solidFill>
                        </a:rPr>
                        <a:t>ط2</a:t>
                      </a:r>
                      <a:endParaRPr lang="fr-FR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TN" sz="2400" dirty="0">
                          <a:solidFill>
                            <a:srgbClr val="FF0000"/>
                          </a:solidFill>
                        </a:rPr>
                        <a:t>ط1</a:t>
                      </a:r>
                      <a:endParaRPr lang="fr-FR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8517116"/>
                  </a:ext>
                </a:extLst>
              </a:tr>
              <a:tr h="5713722"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TN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1) </a:t>
                      </a:r>
                      <a:r>
                        <a:rPr lang="ar-TN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قيس طول المسافة بين الحاجز الاوّل والحاجز الأخير بالمتر</a:t>
                      </a:r>
                      <a:endParaRPr lang="fr-FR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TN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600م </a:t>
                      </a:r>
                      <a:r>
                        <a:rPr lang="fr-FR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x</a:t>
                      </a:r>
                      <a:r>
                        <a:rPr lang="ar-TN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  3 = </a:t>
                      </a:r>
                      <a:r>
                        <a:rPr lang="ar-TN" sz="1800" b="1" dirty="0"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1800م</a:t>
                      </a:r>
                      <a:endParaRPr lang="fr-FR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TN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*قيس طول المسافة بين الحاجز الاوّل وخط الوصول بالمتر</a:t>
                      </a:r>
                      <a:endParaRPr lang="fr-FR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TN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1800م + 360م = </a:t>
                      </a:r>
                      <a:r>
                        <a:rPr lang="ar-TN" sz="1800" b="1" dirty="0"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2160م</a:t>
                      </a:r>
                      <a:r>
                        <a:rPr lang="ar-TN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 </a:t>
                      </a:r>
                      <a:endParaRPr lang="fr-FR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TN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*النسبة المائويّة التي تمثّل قيس طول المسافة بين خط الانطلاق والحاجز الأوّل بالنسبة إلى قيس طول كامل المسلك </a:t>
                      </a:r>
                      <a:endParaRPr lang="fr-FR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TN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100% - 90% أو 90% : 9 = </a:t>
                      </a:r>
                      <a:r>
                        <a:rPr lang="ar-TN" sz="1800" b="1" dirty="0"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10%</a:t>
                      </a:r>
                      <a:endParaRPr lang="fr-FR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TN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*قيس طول المسافة بين خط الانطلاق والحاجز الأوّل بالمتر</a:t>
                      </a:r>
                      <a:endParaRPr lang="fr-FR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TN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( 2160م </a:t>
                      </a:r>
                      <a:r>
                        <a:rPr lang="fr-FR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x</a:t>
                      </a:r>
                      <a:r>
                        <a:rPr lang="ar-TN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  10 ) : 90 = </a:t>
                      </a:r>
                      <a:r>
                        <a:rPr lang="ar-TN" sz="1800" b="1" dirty="0"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240م</a:t>
                      </a:r>
                      <a:r>
                        <a:rPr lang="ar-TN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   </a:t>
                      </a:r>
                      <a:endParaRPr lang="fr-FR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TN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أو </a:t>
                      </a:r>
                      <a:endParaRPr lang="fr-FR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TN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2160 : 9 = 240م</a:t>
                      </a:r>
                      <a:endParaRPr lang="fr-FR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TN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قيس طول المسلك بالمتر</a:t>
                      </a:r>
                      <a:endParaRPr lang="fr-FR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/>
                      <a:r>
                        <a:rPr lang="ar-TN" sz="1800" b="1" dirty="0">
                          <a:effectLst/>
                          <a:ea typeface="Calibri" panose="020F0502020204030204" pitchFamily="34" charset="0"/>
                          <a:cs typeface="+mn-cs"/>
                        </a:rPr>
                        <a:t>2160م + 240م = </a:t>
                      </a:r>
                      <a:r>
                        <a:rPr lang="ar-TN" sz="1800" b="1" dirty="0">
                          <a:effectLst/>
                          <a:highlight>
                            <a:srgbClr val="FFFF00"/>
                          </a:highlight>
                          <a:ea typeface="Calibri" panose="020F0502020204030204" pitchFamily="34" charset="0"/>
                          <a:cs typeface="+mn-cs"/>
                        </a:rPr>
                        <a:t>2400م</a:t>
                      </a:r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TN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1</a:t>
                      </a:r>
                      <a:r>
                        <a:rPr lang="ar-TN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) </a:t>
                      </a:r>
                      <a:r>
                        <a:rPr lang="ar-TN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قيس طول المسافة بين الحاجز الأوّل والحاجز الأخير بالمتر</a:t>
                      </a:r>
                      <a:endParaRPr lang="fr-FR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TN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600م </a:t>
                      </a:r>
                      <a:r>
                        <a:rPr lang="fr-FR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x</a:t>
                      </a:r>
                      <a:r>
                        <a:rPr lang="ar-TN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  3 = </a:t>
                      </a:r>
                      <a:r>
                        <a:rPr lang="ar-TN" sz="2400" b="1" dirty="0"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1800م</a:t>
                      </a:r>
                      <a:endParaRPr lang="fr-FR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TN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*قيس طول المسافة بين الحاجز الاوّل وخط الوصول بالمتر</a:t>
                      </a:r>
                      <a:endParaRPr lang="fr-FR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TN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1800م + 360م = </a:t>
                      </a:r>
                      <a:r>
                        <a:rPr lang="ar-TN" sz="2400" b="1" dirty="0"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2160م</a:t>
                      </a:r>
                      <a:r>
                        <a:rPr lang="ar-TN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 </a:t>
                      </a:r>
                      <a:endParaRPr lang="fr-FR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TN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*قيس طول المسلك بالمتر</a:t>
                      </a:r>
                      <a:endParaRPr lang="fr-FR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/>
                      <a:r>
                        <a:rPr kumimoji="0" lang="ar-TN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( 2160  *  100 ) : 90 </a:t>
                      </a:r>
                      <a:r>
                        <a:rPr lang="ar-TN" sz="2400" dirty="0">
                          <a:effectLst/>
                          <a:ea typeface="Calibri" panose="020F0502020204030204" pitchFamily="34" charset="0"/>
                          <a:cs typeface="+mn-cs"/>
                        </a:rPr>
                        <a:t>   = </a:t>
                      </a:r>
                      <a:r>
                        <a:rPr lang="ar-TN" sz="2400" dirty="0">
                          <a:effectLst/>
                          <a:highlight>
                            <a:srgbClr val="FFFF00"/>
                          </a:highlight>
                          <a:ea typeface="Calibri" panose="020F0502020204030204" pitchFamily="34" charset="0"/>
                          <a:cs typeface="+mn-cs"/>
                        </a:rPr>
                        <a:t>2400م</a:t>
                      </a:r>
                      <a:endParaRPr lang="fr-FR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6799853"/>
                  </a:ext>
                </a:extLst>
              </a:tr>
            </a:tbl>
          </a:graphicData>
        </a:graphic>
      </p:graphicFrame>
      <p:pic>
        <p:nvPicPr>
          <p:cNvPr id="3" name="Image 2">
            <a:extLst>
              <a:ext uri="{FF2B5EF4-FFF2-40B4-BE49-F238E27FC236}">
                <a16:creationId xmlns:a16="http://schemas.microsoft.com/office/drawing/2014/main" id="{84E6F83F-3579-4C06-86D3-64CE9826D7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10639891" y="3880598"/>
            <a:ext cx="799074" cy="897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1844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2">
            <a:extLst>
              <a:ext uri="{FF2B5EF4-FFF2-40B4-BE49-F238E27FC236}">
                <a16:creationId xmlns:a16="http://schemas.microsoft.com/office/drawing/2014/main" id="{EA279E01-F55A-4262-AFA1-C0D93919E9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7646043"/>
              </p:ext>
            </p:extLst>
          </p:nvPr>
        </p:nvGraphicFramePr>
        <p:xfrm>
          <a:off x="251011" y="277906"/>
          <a:ext cx="11618260" cy="6320118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809130">
                  <a:extLst>
                    <a:ext uri="{9D8B030D-6E8A-4147-A177-3AD203B41FA5}">
                      <a16:colId xmlns:a16="http://schemas.microsoft.com/office/drawing/2014/main" val="1602765021"/>
                    </a:ext>
                  </a:extLst>
                </a:gridCol>
                <a:gridCol w="5809130">
                  <a:extLst>
                    <a:ext uri="{9D8B030D-6E8A-4147-A177-3AD203B41FA5}">
                      <a16:colId xmlns:a16="http://schemas.microsoft.com/office/drawing/2014/main" val="963888550"/>
                    </a:ext>
                  </a:extLst>
                </a:gridCol>
              </a:tblGrid>
              <a:tr h="442021">
                <a:tc>
                  <a:txBody>
                    <a:bodyPr/>
                    <a:lstStyle/>
                    <a:p>
                      <a:pPr algn="ctr" rtl="1"/>
                      <a:r>
                        <a:rPr lang="ar-TN" sz="2000" u="none" dirty="0">
                          <a:solidFill>
                            <a:srgbClr val="FF0000"/>
                          </a:solidFill>
                          <a:effectLst/>
                          <a:ea typeface="Calibri" panose="020F0502020204030204" pitchFamily="34" charset="0"/>
                          <a:cs typeface="+mn-cs"/>
                        </a:rPr>
                        <a:t>معدّل سرعة رحاب</a:t>
                      </a:r>
                      <a:endParaRPr lang="fr-FR" sz="2000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TN" sz="2000" u="none" dirty="0">
                          <a:solidFill>
                            <a:srgbClr val="FF0000"/>
                          </a:solidFill>
                          <a:effectLst/>
                          <a:ea typeface="Calibri" panose="020F0502020204030204" pitchFamily="34" charset="0"/>
                          <a:cs typeface="+mn-cs"/>
                        </a:rPr>
                        <a:t>معدّل سرعة سناء </a:t>
                      </a:r>
                      <a:endParaRPr lang="fr-FR" sz="2000" u="non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0397746"/>
                  </a:ext>
                </a:extLst>
              </a:tr>
              <a:tr h="3259549"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TN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معدّل سرعة رحاب بالمتر / 1دقيقة</a:t>
                      </a:r>
                      <a:endParaRPr lang="fr-FR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TN" sz="2400" b="1" u="sng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رحاب ستقطع 2400م خلال 25دق</a:t>
                      </a:r>
                      <a:endParaRPr lang="fr-FR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TN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توظيف التناسب</a:t>
                      </a:r>
                      <a:endParaRPr lang="fr-FR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TN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25دق             2400م</a:t>
                      </a:r>
                      <a:endParaRPr lang="fr-FR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TN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1دق                 ؟م</a:t>
                      </a:r>
                      <a:endParaRPr lang="fr-FR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/>
                      <a:r>
                        <a:rPr lang="ar-TN" sz="2400" b="1" dirty="0">
                          <a:effectLst/>
                          <a:ea typeface="Calibri" panose="020F0502020204030204" pitchFamily="34" charset="0"/>
                          <a:cs typeface="+mn-cs"/>
                        </a:rPr>
                        <a:t>( 2400م </a:t>
                      </a:r>
                      <a:r>
                        <a:rPr lang="fr-FR" sz="2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x</a:t>
                      </a:r>
                      <a:r>
                        <a:rPr lang="ar-TN" sz="2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 1 ) : 25 = </a:t>
                      </a:r>
                      <a:r>
                        <a:rPr lang="ar-TN" sz="2400" b="1" dirty="0"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96م/دق</a:t>
                      </a:r>
                      <a:endParaRPr lang="fr-FR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TN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معدّل سرعة سناء بالمتر / 1دقيقة</a:t>
                      </a:r>
                      <a:endParaRPr lang="fr-FR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TN" sz="2400" b="1" u="sng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سناء ستقطع 2160م خلال 20دق</a:t>
                      </a:r>
                      <a:endParaRPr lang="fr-FR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TN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توظيف التناسب</a:t>
                      </a:r>
                      <a:endParaRPr lang="fr-FR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TN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20دق             2160م</a:t>
                      </a:r>
                      <a:endParaRPr lang="fr-FR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TN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1دق                 ؟م</a:t>
                      </a:r>
                      <a:endParaRPr lang="fr-FR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/>
                      <a:r>
                        <a:rPr lang="ar-TN" sz="2400" b="1" dirty="0">
                          <a:effectLst/>
                          <a:ea typeface="Calibri" panose="020F0502020204030204" pitchFamily="34" charset="0"/>
                          <a:cs typeface="+mn-cs"/>
                        </a:rPr>
                        <a:t>( 2160م </a:t>
                      </a:r>
                      <a:r>
                        <a:rPr lang="fr-FR" sz="2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x</a:t>
                      </a:r>
                      <a:r>
                        <a:rPr lang="ar-TN" sz="2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 1 ) : 20 = </a:t>
                      </a:r>
                      <a:r>
                        <a:rPr lang="ar-TN" sz="2400" b="1" dirty="0"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108م/دق</a:t>
                      </a:r>
                      <a:endParaRPr lang="fr-FR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3395619"/>
                  </a:ext>
                </a:extLst>
              </a:tr>
              <a:tr h="1122053">
                <a:tc gridSpan="2">
                  <a:txBody>
                    <a:bodyPr/>
                    <a:lstStyle/>
                    <a:p>
                      <a:pPr algn="ctr" rtl="1"/>
                      <a:r>
                        <a:rPr lang="ar-TN" sz="2000" b="1" dirty="0">
                          <a:solidFill>
                            <a:srgbClr val="FF0000"/>
                          </a:solidFill>
                        </a:rPr>
                        <a:t>سناء هي الأسرع لأنّها تقطع مسافة أطول ممّا تقطعه رحاب في دقيقة</a:t>
                      </a:r>
                    </a:p>
                    <a:p>
                      <a:pPr algn="ctr" rtl="1"/>
                      <a:r>
                        <a:rPr lang="ar-TN" sz="2000" b="1" dirty="0">
                          <a:solidFill>
                            <a:srgbClr val="FF0000"/>
                          </a:solidFill>
                        </a:rPr>
                        <a:t>108 &gt; 96</a:t>
                      </a:r>
                    </a:p>
                    <a:p>
                      <a:pPr algn="ctr" rtl="1"/>
                      <a:endParaRPr lang="fr-FR" sz="20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0043101"/>
                  </a:ext>
                </a:extLst>
              </a:tr>
              <a:tr h="1496495"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TN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2) قيس طول المسافة التي ستقطعها رحاب خلال 10دق</a:t>
                      </a:r>
                      <a:endParaRPr lang="fr-FR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/>
                      <a:r>
                        <a:rPr lang="ar-TN" sz="2400" b="1" dirty="0">
                          <a:effectLst/>
                          <a:ea typeface="Calibri" panose="020F0502020204030204" pitchFamily="34" charset="0"/>
                          <a:cs typeface="+mn-cs"/>
                        </a:rPr>
                        <a:t>96 م </a:t>
                      </a:r>
                      <a:r>
                        <a:rPr lang="fr-FR" sz="2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x</a:t>
                      </a:r>
                      <a:r>
                        <a:rPr lang="ar-TN" sz="2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 10 دق = </a:t>
                      </a:r>
                      <a:r>
                        <a:rPr lang="ar-TN" sz="2400" b="1" dirty="0"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960م</a:t>
                      </a:r>
                      <a:endParaRPr lang="fr-FR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TN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2) قيس طول المسافة التي ستقطعها سناء خلال 10 دق</a:t>
                      </a:r>
                      <a:endParaRPr lang="fr-FR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/>
                      <a:r>
                        <a:rPr lang="ar-TN" sz="2400" b="1" dirty="0">
                          <a:effectLst/>
                          <a:ea typeface="Calibri" panose="020F0502020204030204" pitchFamily="34" charset="0"/>
                          <a:cs typeface="+mn-cs"/>
                        </a:rPr>
                        <a:t>108 م </a:t>
                      </a:r>
                      <a:r>
                        <a:rPr lang="fr-FR" sz="2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x</a:t>
                      </a:r>
                      <a:r>
                        <a:rPr lang="ar-TN" sz="2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 10دق = </a:t>
                      </a:r>
                      <a:r>
                        <a:rPr lang="ar-TN" sz="2400" b="1" dirty="0"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1080م</a:t>
                      </a:r>
                      <a:endParaRPr lang="fr-FR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36696"/>
                  </a:ext>
                </a:extLst>
              </a:tr>
            </a:tbl>
          </a:graphicData>
        </a:graphic>
      </p:graphicFrame>
      <p:cxnSp>
        <p:nvCxnSpPr>
          <p:cNvPr id="4" name="Connecteur droit avec flèche 3">
            <a:extLst>
              <a:ext uri="{FF2B5EF4-FFF2-40B4-BE49-F238E27FC236}">
                <a16:creationId xmlns:a16="http://schemas.microsoft.com/office/drawing/2014/main" id="{7F12672E-5C2C-46A7-BC2A-49C9F8B4627C}"/>
              </a:ext>
            </a:extLst>
          </p:cNvPr>
          <p:cNvCxnSpPr/>
          <p:nvPr/>
        </p:nvCxnSpPr>
        <p:spPr>
          <a:xfrm flipH="1">
            <a:off x="10318376" y="2447366"/>
            <a:ext cx="484094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" name="Connecteur droit avec flèche 4">
            <a:extLst>
              <a:ext uri="{FF2B5EF4-FFF2-40B4-BE49-F238E27FC236}">
                <a16:creationId xmlns:a16="http://schemas.microsoft.com/office/drawing/2014/main" id="{25CB0FAE-63F0-43A3-AF2D-E08849512FA3}"/>
              </a:ext>
            </a:extLst>
          </p:cNvPr>
          <p:cNvCxnSpPr/>
          <p:nvPr/>
        </p:nvCxnSpPr>
        <p:spPr>
          <a:xfrm flipH="1">
            <a:off x="10318376" y="2908525"/>
            <a:ext cx="484094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Connecteur droit avec flèche 5">
            <a:extLst>
              <a:ext uri="{FF2B5EF4-FFF2-40B4-BE49-F238E27FC236}">
                <a16:creationId xmlns:a16="http://schemas.microsoft.com/office/drawing/2014/main" id="{A476B895-B1DA-4480-8AF5-631D442920DA}"/>
              </a:ext>
            </a:extLst>
          </p:cNvPr>
          <p:cNvCxnSpPr/>
          <p:nvPr/>
        </p:nvCxnSpPr>
        <p:spPr>
          <a:xfrm flipH="1">
            <a:off x="4661646" y="2447366"/>
            <a:ext cx="484094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EBECC9D1-8C21-453A-906D-5C8486366DAB}"/>
              </a:ext>
            </a:extLst>
          </p:cNvPr>
          <p:cNvCxnSpPr/>
          <p:nvPr/>
        </p:nvCxnSpPr>
        <p:spPr>
          <a:xfrm flipH="1">
            <a:off x="4733364" y="2912484"/>
            <a:ext cx="484094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54621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4A49B05D-93E1-4284-9416-4B1AF89E67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012" y="340659"/>
            <a:ext cx="11654117" cy="613185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00613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0F594E5-47AD-4491-90C8-55B8DAB8C4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3106" y="695261"/>
            <a:ext cx="9601196" cy="712197"/>
          </a:xfrm>
        </p:spPr>
        <p:txBody>
          <a:bodyPr>
            <a:normAutofit/>
          </a:bodyPr>
          <a:lstStyle/>
          <a:p>
            <a:pPr algn="ctr"/>
            <a:r>
              <a:rPr lang="ar-TN" b="1" dirty="0">
                <a:solidFill>
                  <a:srgbClr val="0070C0"/>
                </a:solidFill>
              </a:rPr>
              <a:t>الاستنتاج</a:t>
            </a:r>
            <a:endParaRPr lang="fr-FR" b="1" dirty="0">
              <a:solidFill>
                <a:srgbClr val="0070C0"/>
              </a:solidFill>
            </a:endParaRP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73716CA-CFED-49F8-B736-8D9279188C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95400" y="1407458"/>
            <a:ext cx="4718304" cy="712197"/>
          </a:xfrm>
        </p:spPr>
        <p:txBody>
          <a:bodyPr/>
          <a:lstStyle/>
          <a:p>
            <a:pPr algn="ctr" rtl="1"/>
            <a:r>
              <a:rPr lang="ar-TN" sz="3200" b="1" dirty="0">
                <a:solidFill>
                  <a:schemeClr val="tx1"/>
                </a:solidFill>
              </a:rPr>
              <a:t>حساب قيس طول المسافة</a:t>
            </a:r>
            <a:endParaRPr lang="fr-FR" sz="3200" b="1" dirty="0">
              <a:solidFill>
                <a:schemeClr val="tx1"/>
              </a:solidFill>
            </a:endParaRPr>
          </a:p>
        </p:txBody>
      </p:sp>
      <p:pic>
        <p:nvPicPr>
          <p:cNvPr id="11" name="Espace réservé du contenu 10">
            <a:extLst>
              <a:ext uri="{FF2B5EF4-FFF2-40B4-BE49-F238E27FC236}">
                <a16:creationId xmlns:a16="http://schemas.microsoft.com/office/drawing/2014/main" id="{83C1D832-8CAA-418C-8A3C-2F35F413774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09348" y="2119656"/>
            <a:ext cx="5404102" cy="40430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479778D3-70C0-4893-B8F5-6D819F9679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80671" y="1407459"/>
            <a:ext cx="4718304" cy="712198"/>
          </a:xfrm>
        </p:spPr>
        <p:txBody>
          <a:bodyPr/>
          <a:lstStyle/>
          <a:p>
            <a:pPr algn="ctr" rtl="1"/>
            <a:r>
              <a:rPr lang="ar-TN" sz="3200" b="1" dirty="0">
                <a:solidFill>
                  <a:schemeClr val="tx1"/>
                </a:solidFill>
              </a:rPr>
              <a:t>حساب معدّل السّرعة</a:t>
            </a:r>
            <a:endParaRPr lang="fr-FR" sz="3200" b="1" dirty="0">
              <a:solidFill>
                <a:schemeClr val="tx1"/>
              </a:solidFill>
            </a:endParaRPr>
          </a:p>
        </p:txBody>
      </p:sp>
      <p:pic>
        <p:nvPicPr>
          <p:cNvPr id="9" name="Espace réservé du contenu 8">
            <a:extLst>
              <a:ext uri="{FF2B5EF4-FFF2-40B4-BE49-F238E27FC236}">
                <a16:creationId xmlns:a16="http://schemas.microsoft.com/office/drawing/2014/main" id="{F6C2CA5B-AF39-41B8-8B2D-E2705A4F2A55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178298" y="2119655"/>
            <a:ext cx="5404102" cy="40430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2722318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598</TotalTime>
  <Words>1863</Words>
  <Application>Microsoft Office PowerPoint</Application>
  <PresentationFormat>Grand écran</PresentationFormat>
  <Paragraphs>268</Paragraphs>
  <Slides>24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24</vt:i4>
      </vt:variant>
    </vt:vector>
  </HeadingPairs>
  <TitlesOfParts>
    <vt:vector size="32" baseType="lpstr">
      <vt:lpstr>Arial</vt:lpstr>
      <vt:lpstr>Calibri</vt:lpstr>
      <vt:lpstr>Calibri Light</vt:lpstr>
      <vt:lpstr>Cambria Math</vt:lpstr>
      <vt:lpstr>Garamond</vt:lpstr>
      <vt:lpstr>Symbol</vt:lpstr>
      <vt:lpstr>Times New Roman</vt:lpstr>
      <vt:lpstr>Thème Office</vt:lpstr>
      <vt:lpstr>درس تطبيقي في الرياضيات </vt:lpstr>
      <vt:lpstr>بيانات عامّة</vt:lpstr>
      <vt:lpstr>الحساب الذهني</vt:lpstr>
      <vt:lpstr>الحساب الذهني</vt:lpstr>
      <vt:lpstr>Présentation PowerPoint</vt:lpstr>
      <vt:lpstr>Présentation PowerPoint</vt:lpstr>
      <vt:lpstr>Présentation PowerPoint</vt:lpstr>
      <vt:lpstr>Présentation PowerPoint</vt:lpstr>
      <vt:lpstr>الاستنتاج</vt:lpstr>
      <vt:lpstr>التّعلّم الآلي</vt:lpstr>
      <vt:lpstr>إصلاح الوضعيّة الأولى </vt:lpstr>
      <vt:lpstr>التّعلّم الآلي</vt:lpstr>
      <vt:lpstr>إصلاح الوضعيّة الثانية </vt:lpstr>
      <vt:lpstr>التّوظيف</vt:lpstr>
      <vt:lpstr>إصلاح الوضعيّة عدد 1 </vt:lpstr>
      <vt:lpstr>التّوظيف</vt:lpstr>
      <vt:lpstr>إصلاح الوضعيّة عدد 2</vt:lpstr>
      <vt:lpstr>الإدماج</vt:lpstr>
      <vt:lpstr>Présentation PowerPoint</vt:lpstr>
      <vt:lpstr>إصلاح الوضعيّة الإدماجيّة</vt:lpstr>
      <vt:lpstr>إصلاح الوضعيّة الإدماجيّة</vt:lpstr>
      <vt:lpstr>التّقييم</vt:lpstr>
      <vt:lpstr>إصلاح وضعيّة التّقييم</vt:lpstr>
      <vt:lpstr>التّقييم المهاريّ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درس تطبيقي في الرياضيات </dc:title>
  <dc:creator>Moez</dc:creator>
  <cp:lastModifiedBy>Asus</cp:lastModifiedBy>
  <cp:revision>359</cp:revision>
  <dcterms:created xsi:type="dcterms:W3CDTF">2026-03-14T16:09:17Z</dcterms:created>
  <dcterms:modified xsi:type="dcterms:W3CDTF">2026-03-23T11:47:10Z</dcterms:modified>
</cp:coreProperties>
</file>