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87" r:id="rId2"/>
    <p:sldId id="257" r:id="rId3"/>
    <p:sldId id="288" r:id="rId4"/>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 id="278" r:id="rId24"/>
    <p:sldId id="277" r:id="rId25"/>
    <p:sldId id="279" r:id="rId26"/>
    <p:sldId id="280" r:id="rId27"/>
    <p:sldId id="281" r:id="rId28"/>
    <p:sldId id="282" r:id="rId29"/>
    <p:sldId id="283" r:id="rId30"/>
    <p:sldId id="284" r:id="rId31"/>
    <p:sldId id="285" r:id="rId32"/>
    <p:sldId id="286" r:id="rId33"/>
    <p:sldId id="270" r:id="rId34"/>
  </p:sldIdLst>
  <p:sldSz cx="9144000" cy="5143500" type="screen16x9"/>
  <p:notesSz cx="6858000" cy="9144000"/>
  <p:embeddedFontLst>
    <p:embeddedFont>
      <p:font typeface="Arial Black" panose="020B0A04020102020204" pitchFamily="34" charset="0"/>
      <p:bold r:id="rId36"/>
    </p:embeddedFont>
    <p:embeddedFont>
      <p:font typeface="Anton" pitchFamily="2" charset="0"/>
      <p:regular r:id="rId37"/>
    </p:embeddedFont>
    <p:embeddedFont>
      <p:font typeface="Caprasimo" panose="0208090404030B020404" pitchFamily="18" charset="0"/>
      <p:regular r:id="rId38"/>
    </p:embeddedFont>
    <p:embeddedFont>
      <p:font typeface="Comic Neue" panose="020B0604020202020204" charset="0"/>
      <p:regular r:id="rId39"/>
      <p:bold r:id="rId40"/>
      <p:italic r:id="rId41"/>
      <p:boldItalic r:id="rId42"/>
    </p:embeddedFont>
    <p:embeddedFont>
      <p:font typeface="Barlow Condensed Black" panose="00000A06000000000000" pitchFamily="2" charset="0"/>
      <p:bold r:id="rId43"/>
      <p:boldItalic r:id="rId44"/>
    </p:embeddedFont>
    <p:embeddedFont>
      <p:font typeface="Livvic"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25"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a121c948de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a121c948de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091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6a121c9e08af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6a121c9e08af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6a121ca1212f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6a121ca1212f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6a121ca231f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6a121ca231f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6a121ca2c3eb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6a121ca2c3eb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6a121ca317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6a121ca317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6a121ca317b6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6a121ca317b6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6a121ca318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6a121ca318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6a121ca4344d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6a121ca4344d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6a121ca4347b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6a121ca4347b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6a121ca434a1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6a121ca434a1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6a121c952858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6a121c952858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6a121ca434c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6a121ca434c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6a121ca4e84b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6a121ca4e84b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6a121ca5699d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6a121ca5699d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6a121ca74591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6a121ca74591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6a121ca638e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6a121ca638e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6a121ca85e2d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6a121ca85e2d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6a121ca8db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6a121ca8db8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6a121ca8dbe7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6a121ca8dbe7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6a121ca8dc59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6a121ca8dc59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6a121ca8dc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6a121ca8dc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a121c948de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a121c948de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4547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6a121ca8dcea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6a121ca8dcea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6a121ca9308b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6a121ca9308b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6a121ca933b0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6a121ca933b0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6a121ca33b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6a121ca33b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a121c948de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a121c948de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6a121c9641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6a121c9641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6a121c968cd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6a121c968cd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6a121c9b5d35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6a121c9b5d35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6a121c9c26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6a121c9c26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6a121c9dc0d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6a121c9dc0d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3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2.jp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41.jp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44.jp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45.jp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37.jpg"/><Relationship Id="rId5" Type="http://schemas.openxmlformats.org/officeDocument/2006/relationships/image" Target="../media/image35.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8" Type="http://schemas.openxmlformats.org/officeDocument/2006/relationships/image" Target="file:///C:\Program%20Files\Inknoe%20ClassPoint%202\Images\sa_blue.png" TargetMode="External"/><Relationship Id="rId3" Type="http://schemas.openxmlformats.org/officeDocument/2006/relationships/notesSlide" Target="../notesSlides/notesSlide33.xml"/><Relationship Id="rId7" Type="http://schemas.openxmlformats.org/officeDocument/2006/relationships/image" Target="../media/image47.png"/><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46.jpg"/><Relationship Id="rId5" Type="http://schemas.openxmlformats.org/officeDocument/2006/relationships/image" Target="../media/image40.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app.sli.do/event/nMdUzvbuGsxKQKbjoK3mT7"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684544" y="2177759"/>
            <a:ext cx="2887010" cy="1991339"/>
          </a:xfrm>
          <a:prstGeom prst="rect">
            <a:avLst/>
          </a:prstGeom>
          <a:ln>
            <a:noFill/>
          </a:ln>
          <a:effectLst>
            <a:softEdge rad="112500"/>
          </a:effectLst>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2920" y="2017840"/>
            <a:ext cx="2311175" cy="2311175"/>
          </a:xfrm>
          <a:prstGeom prst="rect">
            <a:avLst/>
          </a:prstGeom>
          <a:ln>
            <a:noFill/>
          </a:ln>
          <a:effectLst>
            <a:softEdge rad="112500"/>
          </a:effectLst>
        </p:spPr>
      </p:pic>
      <p:sp>
        <p:nvSpPr>
          <p:cNvPr id="4" name="Rectangle 3"/>
          <p:cNvSpPr/>
          <p:nvPr/>
        </p:nvSpPr>
        <p:spPr>
          <a:xfrm>
            <a:off x="3620632" y="1934767"/>
            <a:ext cx="2081019" cy="338554"/>
          </a:xfrm>
          <a:prstGeom prst="rect">
            <a:avLst/>
          </a:prstGeom>
        </p:spPr>
        <p:txBody>
          <a:bodyPr wrap="none">
            <a:spAutoFit/>
          </a:bodyPr>
          <a:lstStyle/>
          <a:p>
            <a:pPr lvl="0">
              <a:spcBef>
                <a:spcPts val="360"/>
              </a:spcBef>
              <a:spcAft>
                <a:spcPts val="360"/>
              </a:spcAft>
            </a:pPr>
            <a:r>
              <a:rPr lang="fr-FR" sz="1600" dirty="0">
                <a:solidFill>
                  <a:srgbClr val="C00000"/>
                </a:solidFill>
                <a:latin typeface="Caprasimo" panose="0208090404030B020404" pitchFamily="18" charset="0"/>
                <a:ea typeface="Comic Neue"/>
                <a:cs typeface="Comic Neue"/>
                <a:sym typeface="Comic Neue"/>
              </a:rPr>
              <a:t>Lundi 25 mai 2026</a:t>
            </a:r>
          </a:p>
        </p:txBody>
      </p:sp>
      <p:pic>
        <p:nvPicPr>
          <p:cNvPr id="5" name="Image 4"/>
          <p:cNvPicPr>
            <a:picLocks noChangeAspect="1"/>
          </p:cNvPicPr>
          <p:nvPr/>
        </p:nvPicPr>
        <p:blipFill>
          <a:blip r:embed="rId6"/>
          <a:stretch>
            <a:fillRect/>
          </a:stretch>
        </p:blipFill>
        <p:spPr>
          <a:xfrm>
            <a:off x="6133248" y="4245054"/>
            <a:ext cx="2200847" cy="426757"/>
          </a:xfrm>
          <a:prstGeom prst="rect">
            <a:avLst/>
          </a:prstGeom>
        </p:spPr>
      </p:pic>
      <p:sp>
        <p:nvSpPr>
          <p:cNvPr id="6" name="Rectangle 5"/>
          <p:cNvSpPr/>
          <p:nvPr/>
        </p:nvSpPr>
        <p:spPr>
          <a:xfrm rot="10800000" flipV="1">
            <a:off x="257623" y="796931"/>
            <a:ext cx="8300839"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2000" b="1" cap="none" spc="0" dirty="0" smtClean="0">
                <a:ln/>
                <a:solidFill>
                  <a:srgbClr val="C00000"/>
                </a:solidFill>
                <a:effectLst/>
                <a:latin typeface="Anton" pitchFamily="2" charset="0"/>
              </a:rPr>
              <a:t>Une séance de production écrite </a:t>
            </a:r>
          </a:p>
          <a:p>
            <a:pPr algn="ctr"/>
            <a:r>
              <a:rPr lang="fr-FR" sz="2000" b="1" dirty="0" smtClean="0">
                <a:ln/>
                <a:solidFill>
                  <a:srgbClr val="C00000"/>
                </a:solidFill>
                <a:latin typeface="Anton" pitchFamily="2" charset="0"/>
              </a:rPr>
              <a:t>Présentée par : Mme </a:t>
            </a:r>
            <a:r>
              <a:rPr lang="fr-FR" sz="2000" b="1" dirty="0" err="1" smtClean="0">
                <a:ln/>
                <a:solidFill>
                  <a:srgbClr val="C00000"/>
                </a:solidFill>
                <a:latin typeface="Anton" pitchFamily="2" charset="0"/>
              </a:rPr>
              <a:t>Wahiba</a:t>
            </a:r>
            <a:r>
              <a:rPr lang="fr-FR" sz="2000" b="1" dirty="0" smtClean="0">
                <a:ln/>
                <a:solidFill>
                  <a:srgbClr val="C00000"/>
                </a:solidFill>
                <a:latin typeface="Anton" pitchFamily="2" charset="0"/>
              </a:rPr>
              <a:t> </a:t>
            </a:r>
            <a:r>
              <a:rPr lang="fr-FR" sz="2000" b="1" dirty="0" err="1" smtClean="0">
                <a:ln/>
                <a:solidFill>
                  <a:srgbClr val="C00000"/>
                </a:solidFill>
                <a:latin typeface="Anton" pitchFamily="2" charset="0"/>
              </a:rPr>
              <a:t>Ajmi</a:t>
            </a:r>
            <a:r>
              <a:rPr lang="fr-FR" sz="2000" b="1" dirty="0" smtClean="0">
                <a:ln/>
                <a:solidFill>
                  <a:srgbClr val="C00000"/>
                </a:solidFill>
                <a:latin typeface="Anton" pitchFamily="2" charset="0"/>
              </a:rPr>
              <a:t> Amor professeur d’enseignement primaire</a:t>
            </a:r>
          </a:p>
          <a:p>
            <a:pPr algn="ctr"/>
            <a:r>
              <a:rPr lang="fr-FR" sz="2000" b="1" cap="none" spc="0" dirty="0" smtClean="0">
                <a:ln/>
                <a:solidFill>
                  <a:srgbClr val="C00000"/>
                </a:solidFill>
                <a:effectLst/>
                <a:latin typeface="Anton" pitchFamily="2" charset="0"/>
              </a:rPr>
              <a:t>Encadrée par : Mme Khadija Balti Inspectrice principale des écoles primaires</a:t>
            </a:r>
            <a:endParaRPr lang="fr-FR" sz="2000" b="1" cap="none" spc="0" dirty="0">
              <a:ln/>
              <a:solidFill>
                <a:srgbClr val="C00000"/>
              </a:solidFill>
              <a:effectLst/>
              <a:latin typeface="Anton" pitchFamily="2" charset="0"/>
            </a:endParaRPr>
          </a:p>
        </p:txBody>
      </p:sp>
      <p:pic>
        <p:nvPicPr>
          <p:cNvPr id="9" name="Image 8" descr="Modèle D'&lt;strong&gt;horloge&lt;/strong&gt; Numérique Vier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9990" y="3082793"/>
            <a:ext cx="1146629" cy="636608"/>
          </a:xfrm>
          <a:prstGeom prst="rect">
            <a:avLst/>
          </a:prstGeom>
        </p:spPr>
      </p:pic>
      <p:pic>
        <p:nvPicPr>
          <p:cNvPr id="2" name="Image 1" descr="Ministère &lt;strong&gt;de l&lt;/strong&gt;'&lt;strong&gt;Education&lt;/strong&g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2498" y="-80658"/>
            <a:ext cx="1311929" cy="1311929"/>
          </a:xfrm>
          <a:prstGeom prst="ellipse">
            <a:avLst/>
          </a:prstGeom>
          <a:ln>
            <a:noFill/>
          </a:ln>
          <a:effectLst>
            <a:softEdge rad="112500"/>
          </a:effectLst>
        </p:spPr>
      </p:pic>
      <p:pic>
        <p:nvPicPr>
          <p:cNvPr id="8" name="Image 7" descr="الفضاء الرقمي للمدرسة"/>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7845" y="248610"/>
            <a:ext cx="971550" cy="685800"/>
          </a:xfrm>
          <a:prstGeom prst="rect">
            <a:avLst/>
          </a:prstGeom>
        </p:spPr>
      </p:pic>
      <p:pic>
        <p:nvPicPr>
          <p:cNvPr id="10" name="Imag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7623" y="242992"/>
            <a:ext cx="1177167" cy="5550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 10" descr="Foto trompeta png imágenes | PNGW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6619" y="2367761"/>
            <a:ext cx="715032" cy="715032"/>
          </a:xfrm>
          <a:prstGeom prst="roundRect">
            <a:avLst>
              <a:gd name="adj" fmla="val 4167"/>
            </a:avLst>
          </a:prstGeom>
          <a:solidFill>
            <a:srgbClr val="FFFFFF"/>
          </a:solidFill>
          <a:ln w="76200" cap="sq">
            <a:solidFill>
              <a:srgbClr val="EAEAEA"/>
            </a:solidFill>
            <a:miter lim="800000"/>
          </a:ln>
          <a:effectLst>
            <a:reflection blurRad="6350" stA="50000" endA="300" endPos="90000" dist="508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39034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107" name="Google Shape;107;p20"/>
          <p:cNvPicPr preferRelativeResize="0"/>
          <p:nvPr/>
        </p:nvPicPr>
        <p:blipFill>
          <a:blip r:embed="rId4">
            <a:alphaModFix/>
          </a:blip>
          <a:stretch>
            <a:fillRect/>
          </a:stretch>
        </p:blipFill>
        <p:spPr>
          <a:xfrm>
            <a:off x="4286250" y="1360170"/>
            <a:ext cx="1371600" cy="1714500"/>
          </a:xfrm>
          <a:prstGeom prst="rect">
            <a:avLst/>
          </a:prstGeom>
          <a:noFill/>
          <a:ln>
            <a:noFill/>
          </a:ln>
        </p:spPr>
      </p:pic>
      <p:pic>
        <p:nvPicPr>
          <p:cNvPr id="108" name="Google Shape;108;p20"/>
          <p:cNvPicPr preferRelativeResize="0"/>
          <p:nvPr/>
        </p:nvPicPr>
        <p:blipFill>
          <a:blip r:embed="rId5">
            <a:alphaModFix/>
          </a:blip>
          <a:stretch>
            <a:fillRect/>
          </a:stretch>
        </p:blipFill>
        <p:spPr>
          <a:xfrm>
            <a:off x="5886450" y="1360170"/>
            <a:ext cx="1371600" cy="1714500"/>
          </a:xfrm>
          <a:prstGeom prst="rect">
            <a:avLst/>
          </a:prstGeom>
          <a:noFill/>
          <a:ln>
            <a:noFill/>
          </a:ln>
        </p:spPr>
      </p:pic>
      <p:pic>
        <p:nvPicPr>
          <p:cNvPr id="109" name="Google Shape;109;p20"/>
          <p:cNvPicPr preferRelativeResize="0"/>
          <p:nvPr/>
        </p:nvPicPr>
        <p:blipFill>
          <a:blip r:embed="rId6">
            <a:alphaModFix/>
          </a:blip>
          <a:stretch>
            <a:fillRect/>
          </a:stretch>
        </p:blipFill>
        <p:spPr>
          <a:xfrm>
            <a:off x="7486650" y="1360170"/>
            <a:ext cx="1371600" cy="1714500"/>
          </a:xfrm>
          <a:prstGeom prst="rect">
            <a:avLst/>
          </a:prstGeom>
          <a:noFill/>
          <a:ln>
            <a:noFill/>
          </a:ln>
        </p:spPr>
      </p:pic>
      <p:pic>
        <p:nvPicPr>
          <p:cNvPr id="110" name="Google Shape;110;p20"/>
          <p:cNvPicPr preferRelativeResize="0"/>
          <p:nvPr/>
        </p:nvPicPr>
        <p:blipFill>
          <a:blip r:embed="rId7">
            <a:alphaModFix/>
          </a:blip>
          <a:stretch>
            <a:fillRect/>
          </a:stretch>
        </p:blipFill>
        <p:spPr>
          <a:xfrm>
            <a:off x="285750" y="788670"/>
            <a:ext cx="3829050" cy="4069080"/>
          </a:xfrm>
          <a:prstGeom prst="rect">
            <a:avLst/>
          </a:prstGeom>
          <a:noFill/>
          <a:ln>
            <a:noFill/>
          </a:ln>
        </p:spPr>
      </p:pic>
      <p:sp>
        <p:nvSpPr>
          <p:cNvPr id="111" name="Google Shape;111;p20"/>
          <p:cNvSpPr/>
          <p:nvPr/>
        </p:nvSpPr>
        <p:spPr>
          <a:xfrm>
            <a:off x="4171950" y="3303270"/>
            <a:ext cx="1600200" cy="400200"/>
          </a:xfrm>
          <a:prstGeom prst="chevron">
            <a:avLst>
              <a:gd name="adj" fmla="val 50000"/>
            </a:avLst>
          </a:prstGeom>
          <a:solidFill>
            <a:srgbClr val="FFFFFF"/>
          </a:solidFill>
          <a:ln w="25400" cap="flat" cmpd="sng">
            <a:solidFill>
              <a:srgbClr val="2C6E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20"/>
          <p:cNvSpPr/>
          <p:nvPr/>
        </p:nvSpPr>
        <p:spPr>
          <a:xfrm>
            <a:off x="5772150" y="3303270"/>
            <a:ext cx="1600200" cy="400200"/>
          </a:xfrm>
          <a:prstGeom prst="chevron">
            <a:avLst>
              <a:gd name="adj" fmla="val 50000"/>
            </a:avLst>
          </a:prstGeom>
          <a:solidFill>
            <a:srgbClr val="FFFFFF"/>
          </a:solidFill>
          <a:ln w="25400" cap="flat" cmpd="sng">
            <a:solidFill>
              <a:srgbClr val="2C6E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113;p20"/>
          <p:cNvSpPr/>
          <p:nvPr/>
        </p:nvSpPr>
        <p:spPr>
          <a:xfrm>
            <a:off x="7372350" y="3303270"/>
            <a:ext cx="1600200" cy="400200"/>
          </a:xfrm>
          <a:prstGeom prst="chevron">
            <a:avLst>
              <a:gd name="adj" fmla="val 50000"/>
            </a:avLst>
          </a:prstGeom>
          <a:solidFill>
            <a:srgbClr val="FFFFFF"/>
          </a:solidFill>
          <a:ln w="25400" cap="flat" cmpd="sng">
            <a:solidFill>
              <a:srgbClr val="2C6E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p20"/>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La structure de ma lettre</a:t>
            </a:r>
            <a:endParaRPr sz="2880" b="1">
              <a:solidFill>
                <a:srgbClr val="D90368"/>
              </a:solidFill>
              <a:latin typeface="Livvic"/>
              <a:ea typeface="Livvic"/>
              <a:cs typeface="Livvic"/>
              <a:sym typeface="Livvic"/>
            </a:endParaRPr>
          </a:p>
        </p:txBody>
      </p:sp>
      <p:sp>
        <p:nvSpPr>
          <p:cNvPr id="115" name="Google Shape;115;p20"/>
          <p:cNvSpPr txBox="1"/>
          <p:nvPr/>
        </p:nvSpPr>
        <p:spPr>
          <a:xfrm>
            <a:off x="4286250" y="788670"/>
            <a:ext cx="45720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Une lettre organisée est plus agréable !</a:t>
            </a:r>
            <a:endParaRPr sz="1800">
              <a:solidFill>
                <a:srgbClr val="040F0F"/>
              </a:solidFill>
              <a:latin typeface="Comic Neue"/>
              <a:ea typeface="Comic Neue"/>
              <a:cs typeface="Comic Neue"/>
              <a:sym typeface="Comic Neue"/>
            </a:endParaRPr>
          </a:p>
        </p:txBody>
      </p:sp>
      <p:sp>
        <p:nvSpPr>
          <p:cNvPr id="116" name="Google Shape;116;p20"/>
          <p:cNvSpPr txBox="1"/>
          <p:nvPr/>
        </p:nvSpPr>
        <p:spPr>
          <a:xfrm>
            <a:off x="4286250" y="3760470"/>
            <a:ext cx="1371600" cy="7314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360"/>
              </a:spcAft>
              <a:buNone/>
            </a:pPr>
            <a:r>
              <a:rPr lang="en" sz="1800">
                <a:solidFill>
                  <a:srgbClr val="040F0F"/>
                </a:solidFill>
                <a:latin typeface="Comic Neue"/>
                <a:ea typeface="Comic Neue"/>
                <a:cs typeface="Comic Neue"/>
                <a:sym typeface="Comic Neue"/>
              </a:rPr>
              <a:t>Lieu et date.</a:t>
            </a:r>
            <a:endParaRPr sz="1800">
              <a:solidFill>
                <a:srgbClr val="040F0F"/>
              </a:solidFill>
              <a:latin typeface="Comic Neue"/>
              <a:ea typeface="Comic Neue"/>
              <a:cs typeface="Comic Neue"/>
              <a:sym typeface="Comic Neue"/>
            </a:endParaRPr>
          </a:p>
        </p:txBody>
      </p:sp>
      <p:sp>
        <p:nvSpPr>
          <p:cNvPr id="117" name="Google Shape;117;p20"/>
          <p:cNvSpPr txBox="1"/>
          <p:nvPr/>
        </p:nvSpPr>
        <p:spPr>
          <a:xfrm>
            <a:off x="5886450" y="3760470"/>
            <a:ext cx="1371600" cy="7314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360"/>
              </a:spcAft>
              <a:buNone/>
            </a:pPr>
            <a:r>
              <a:rPr lang="en" sz="1800">
                <a:solidFill>
                  <a:srgbClr val="040F0F"/>
                </a:solidFill>
                <a:latin typeface="Comic Neue"/>
                <a:ea typeface="Comic Neue"/>
                <a:cs typeface="Comic Neue"/>
                <a:sym typeface="Comic Neue"/>
              </a:rPr>
              <a:t>Formule d'appel.</a:t>
            </a:r>
            <a:endParaRPr sz="1800">
              <a:solidFill>
                <a:srgbClr val="040F0F"/>
              </a:solidFill>
              <a:latin typeface="Comic Neue"/>
              <a:ea typeface="Comic Neue"/>
              <a:cs typeface="Comic Neue"/>
              <a:sym typeface="Comic Neue"/>
            </a:endParaRPr>
          </a:p>
        </p:txBody>
      </p:sp>
      <p:sp>
        <p:nvSpPr>
          <p:cNvPr id="118" name="Google Shape;118;p20"/>
          <p:cNvSpPr txBox="1"/>
          <p:nvPr/>
        </p:nvSpPr>
        <p:spPr>
          <a:xfrm>
            <a:off x="7486650" y="3760470"/>
            <a:ext cx="1371600" cy="7314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360"/>
              </a:spcAft>
              <a:buNone/>
            </a:pPr>
            <a:r>
              <a:rPr lang="en" sz="1800">
                <a:solidFill>
                  <a:srgbClr val="040F0F"/>
                </a:solidFill>
                <a:latin typeface="Comic Neue"/>
                <a:ea typeface="Comic Neue"/>
                <a:cs typeface="Comic Neue"/>
                <a:sym typeface="Comic Neue"/>
              </a:rPr>
              <a:t>Le corps du texte.</a:t>
            </a:r>
            <a:endParaRPr sz="1800">
              <a:solidFill>
                <a:srgbClr val="040F0F"/>
              </a:solidFill>
              <a:latin typeface="Comic Neue"/>
              <a:ea typeface="Comic Neue"/>
              <a:cs typeface="Comic Neue"/>
              <a:sym typeface="Comic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123" name="Google Shape;123;p21"/>
          <p:cNvPicPr preferRelativeResize="0"/>
          <p:nvPr/>
        </p:nvPicPr>
        <p:blipFill>
          <a:blip r:embed="rId4">
            <a:alphaModFix/>
          </a:blip>
          <a:stretch>
            <a:fillRect/>
          </a:stretch>
        </p:blipFill>
        <p:spPr>
          <a:xfrm>
            <a:off x="160020" y="11430"/>
            <a:ext cx="3909060" cy="5074920"/>
          </a:xfrm>
          <a:prstGeom prst="rect">
            <a:avLst/>
          </a:prstGeom>
          <a:noFill/>
          <a:ln>
            <a:noFill/>
          </a:ln>
        </p:spPr>
      </p:pic>
      <p:pic>
        <p:nvPicPr>
          <p:cNvPr id="124" name="Google Shape;124;p21"/>
          <p:cNvPicPr preferRelativeResize="0"/>
          <p:nvPr/>
        </p:nvPicPr>
        <p:blipFill>
          <a:blip r:embed="rId5">
            <a:alphaModFix/>
          </a:blip>
          <a:stretch>
            <a:fillRect/>
          </a:stretch>
        </p:blipFill>
        <p:spPr>
          <a:xfrm>
            <a:off x="5406390" y="34290"/>
            <a:ext cx="3646170" cy="5063490"/>
          </a:xfrm>
          <a:prstGeom prst="rect">
            <a:avLst/>
          </a:prstGeom>
          <a:noFill/>
          <a:ln>
            <a:noFill/>
          </a:ln>
        </p:spPr>
      </p:pic>
      <p:sp>
        <p:nvSpPr>
          <p:cNvPr id="125" name="Google Shape;125;p21"/>
          <p:cNvSpPr/>
          <p:nvPr/>
        </p:nvSpPr>
        <p:spPr>
          <a:xfrm>
            <a:off x="125730" y="-137160"/>
            <a:ext cx="1097400" cy="651600"/>
          </a:xfrm>
          <a:prstGeom prst="star5">
            <a:avLst>
              <a:gd name="adj" fmla="val 19098"/>
              <a:gd name="hf" fmla="val 105146"/>
              <a:gd name="vf" fmla="val 110557"/>
            </a:avLst>
          </a:prstGeom>
          <a:solidFill>
            <a:srgbClr val="76767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6" name="Google Shape;126;p21"/>
          <p:cNvSpPr/>
          <p:nvPr/>
        </p:nvSpPr>
        <p:spPr>
          <a:xfrm>
            <a:off x="5269230" y="-114300"/>
            <a:ext cx="1097400" cy="651600"/>
          </a:xfrm>
          <a:prstGeom prst="star5">
            <a:avLst>
              <a:gd name="adj" fmla="val 19098"/>
              <a:gd name="hf" fmla="val 105146"/>
              <a:gd name="vf" fmla="val 110557"/>
            </a:avLst>
          </a:prstGeom>
          <a:solidFill>
            <a:srgbClr val="76767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pic>
        <p:nvPicPr>
          <p:cNvPr id="131" name="Google Shape;131;p22"/>
          <p:cNvPicPr preferRelativeResize="0"/>
          <p:nvPr/>
        </p:nvPicPr>
        <p:blipFill>
          <a:blip r:embed="rId4">
            <a:alphaModFix/>
          </a:blip>
          <a:stretch>
            <a:fillRect/>
          </a:stretch>
        </p:blipFill>
        <p:spPr>
          <a:xfrm>
            <a:off x="285750" y="2720340"/>
            <a:ext cx="4194810" cy="2137410"/>
          </a:xfrm>
          <a:prstGeom prst="rect">
            <a:avLst/>
          </a:prstGeom>
          <a:noFill/>
          <a:ln>
            <a:noFill/>
          </a:ln>
        </p:spPr>
      </p:pic>
      <p:pic>
        <p:nvPicPr>
          <p:cNvPr id="132" name="Google Shape;132;p22"/>
          <p:cNvPicPr preferRelativeResize="0"/>
          <p:nvPr/>
        </p:nvPicPr>
        <p:blipFill>
          <a:blip r:embed="rId5">
            <a:alphaModFix/>
          </a:blip>
          <a:stretch>
            <a:fillRect/>
          </a:stretch>
        </p:blipFill>
        <p:spPr>
          <a:xfrm>
            <a:off x="4652010" y="2720340"/>
            <a:ext cx="4194810" cy="2137410"/>
          </a:xfrm>
          <a:prstGeom prst="rect">
            <a:avLst/>
          </a:prstGeom>
          <a:noFill/>
          <a:ln>
            <a:noFill/>
          </a:ln>
        </p:spPr>
      </p:pic>
      <p:sp>
        <p:nvSpPr>
          <p:cNvPr id="133" name="Google Shape;133;p22"/>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Mon coffre à mots : Les Loisirs</a:t>
            </a:r>
            <a:endParaRPr sz="2880" b="1">
              <a:solidFill>
                <a:srgbClr val="D90368"/>
              </a:solidFill>
              <a:latin typeface="Livvic"/>
              <a:ea typeface="Livvic"/>
              <a:cs typeface="Livvic"/>
              <a:sym typeface="Livvic"/>
            </a:endParaRPr>
          </a:p>
        </p:txBody>
      </p:sp>
      <p:sp>
        <p:nvSpPr>
          <p:cNvPr id="134" name="Google Shape;134;p22"/>
          <p:cNvSpPr txBox="1"/>
          <p:nvPr/>
        </p:nvSpPr>
        <p:spPr>
          <a:xfrm>
            <a:off x="285750" y="788670"/>
            <a:ext cx="85725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Pour bien décrire ce que tu fais, utilise des verbes précis !</a:t>
            </a:r>
            <a:endParaRPr sz="1800">
              <a:solidFill>
                <a:srgbClr val="040F0F"/>
              </a:solidFill>
              <a:latin typeface="Comic Neue"/>
              <a:ea typeface="Comic Neue"/>
              <a:cs typeface="Comic Neue"/>
              <a:sym typeface="Comic Neue"/>
            </a:endParaRPr>
          </a:p>
        </p:txBody>
      </p:sp>
      <p:sp>
        <p:nvSpPr>
          <p:cNvPr id="135" name="Google Shape;135;p22"/>
          <p:cNvSpPr txBox="1"/>
          <p:nvPr/>
        </p:nvSpPr>
        <p:spPr>
          <a:xfrm>
            <a:off x="285750" y="1360170"/>
            <a:ext cx="4194900" cy="859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2160" b="1">
                <a:solidFill>
                  <a:srgbClr val="040F0F"/>
                </a:solidFill>
                <a:latin typeface="Comic Neue"/>
                <a:ea typeface="Comic Neue"/>
                <a:cs typeface="Comic Neue"/>
                <a:sym typeface="Comic Neue"/>
              </a:rPr>
              <a:t>Sport et Action</a:t>
            </a:r>
            <a:endParaRPr sz="2160" b="1">
              <a:solidFill>
                <a:srgbClr val="040F0F"/>
              </a:solidFill>
              <a:latin typeface="Comic Neue"/>
              <a:ea typeface="Comic Neue"/>
              <a:cs typeface="Comic Neue"/>
              <a:sym typeface="Comic Neue"/>
            </a:endParaRPr>
          </a:p>
          <a:p>
            <a:pPr marL="182880" marR="0" lvl="0" indent="-182880" algn="l" rtl="0">
              <a:spcBef>
                <a:spcPts val="360"/>
              </a:spcBef>
              <a:spcAft>
                <a:spcPts val="0"/>
              </a:spcAft>
              <a:buClr>
                <a:srgbClr val="040F0F"/>
              </a:buClr>
              <a:buSzPts val="1800"/>
              <a:buFont typeface="Comic Neue"/>
              <a:buChar char="●"/>
            </a:pPr>
            <a:r>
              <a:rPr lang="en" sz="1800" b="1">
                <a:solidFill>
                  <a:srgbClr val="040F0F"/>
                </a:solidFill>
                <a:latin typeface="Comic Neue"/>
                <a:ea typeface="Comic Neue"/>
                <a:cs typeface="Comic Neue"/>
                <a:sym typeface="Comic Neue"/>
              </a:rPr>
              <a:t>Pratiquer</a:t>
            </a:r>
            <a:r>
              <a:rPr lang="en" sz="1800">
                <a:solidFill>
                  <a:srgbClr val="040F0F"/>
                </a:solidFill>
                <a:latin typeface="Comic Neue"/>
                <a:ea typeface="Comic Neue"/>
                <a:cs typeface="Comic Neue"/>
                <a:sym typeface="Comic Neue"/>
              </a:rPr>
              <a:t> le foot ou </a:t>
            </a:r>
            <a:r>
              <a:rPr lang="en" sz="1800" b="1">
                <a:solidFill>
                  <a:srgbClr val="040F0F"/>
                </a:solidFill>
                <a:latin typeface="Comic Neue"/>
                <a:ea typeface="Comic Neue"/>
                <a:cs typeface="Comic Neue"/>
                <a:sym typeface="Comic Neue"/>
              </a:rPr>
              <a:t>Nager</a:t>
            </a:r>
            <a:endParaRPr sz="1800" b="1">
              <a:solidFill>
                <a:srgbClr val="040F0F"/>
              </a:solidFill>
              <a:latin typeface="Comic Neue"/>
              <a:ea typeface="Comic Neue"/>
              <a:cs typeface="Comic Neue"/>
              <a:sym typeface="Comic Neue"/>
            </a:endParaRPr>
          </a:p>
          <a:p>
            <a:pPr marL="182880" marR="0" lvl="0" indent="-182880" algn="l" rtl="0">
              <a:spcBef>
                <a:spcPts val="0"/>
              </a:spcBef>
              <a:spcAft>
                <a:spcPts val="0"/>
              </a:spcAft>
              <a:buClr>
                <a:srgbClr val="040F0F"/>
              </a:buClr>
              <a:buSzPts val="1800"/>
              <a:buFont typeface="Comic Neue"/>
              <a:buChar char="●"/>
            </a:pPr>
            <a:r>
              <a:rPr lang="en" sz="1800" b="1">
                <a:solidFill>
                  <a:srgbClr val="040F0F"/>
                </a:solidFill>
                <a:latin typeface="Comic Neue"/>
                <a:ea typeface="Comic Neue"/>
                <a:cs typeface="Comic Neue"/>
                <a:sym typeface="Comic Neue"/>
              </a:rPr>
              <a:t>Faire</a:t>
            </a:r>
            <a:r>
              <a:rPr lang="en" sz="1800">
                <a:solidFill>
                  <a:srgbClr val="040F0F"/>
                </a:solidFill>
                <a:latin typeface="Comic Neue"/>
                <a:ea typeface="Comic Neue"/>
                <a:cs typeface="Comic Neue"/>
                <a:sym typeface="Comic Neue"/>
              </a:rPr>
              <a:t> du vélo ou </a:t>
            </a:r>
            <a:r>
              <a:rPr lang="en" sz="1800" b="1">
                <a:solidFill>
                  <a:srgbClr val="040F0F"/>
                </a:solidFill>
                <a:latin typeface="Comic Neue"/>
                <a:ea typeface="Comic Neue"/>
                <a:cs typeface="Comic Neue"/>
                <a:sym typeface="Comic Neue"/>
              </a:rPr>
              <a:t>S'entraîner</a:t>
            </a:r>
            <a:endParaRPr sz="1800" b="1">
              <a:solidFill>
                <a:srgbClr val="040F0F"/>
              </a:solidFill>
              <a:latin typeface="Comic Neue"/>
              <a:ea typeface="Comic Neue"/>
              <a:cs typeface="Comic Neue"/>
              <a:sym typeface="Comic Neue"/>
            </a:endParaRPr>
          </a:p>
        </p:txBody>
      </p:sp>
      <p:sp>
        <p:nvSpPr>
          <p:cNvPr id="136" name="Google Shape;136;p22"/>
          <p:cNvSpPr txBox="1"/>
          <p:nvPr/>
        </p:nvSpPr>
        <p:spPr>
          <a:xfrm>
            <a:off x="4652010" y="1360170"/>
            <a:ext cx="4194900" cy="859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2160" b="1">
                <a:solidFill>
                  <a:srgbClr val="040F0F"/>
                </a:solidFill>
                <a:latin typeface="Comic Neue"/>
                <a:ea typeface="Comic Neue"/>
                <a:cs typeface="Comic Neue"/>
                <a:sym typeface="Comic Neue"/>
              </a:rPr>
              <a:t>Arts et Détente</a:t>
            </a:r>
            <a:endParaRPr sz="2160" b="1">
              <a:solidFill>
                <a:srgbClr val="040F0F"/>
              </a:solidFill>
              <a:latin typeface="Comic Neue"/>
              <a:ea typeface="Comic Neue"/>
              <a:cs typeface="Comic Neue"/>
              <a:sym typeface="Comic Neue"/>
            </a:endParaRPr>
          </a:p>
          <a:p>
            <a:pPr marL="182880" marR="0" lvl="0" indent="-182880" algn="l" rtl="0">
              <a:spcBef>
                <a:spcPts val="360"/>
              </a:spcBef>
              <a:spcAft>
                <a:spcPts val="0"/>
              </a:spcAft>
              <a:buClr>
                <a:srgbClr val="040F0F"/>
              </a:buClr>
              <a:buSzPts val="1800"/>
              <a:buFont typeface="Comic Neue"/>
              <a:buChar char="●"/>
            </a:pPr>
            <a:r>
              <a:rPr lang="en" sz="1800" b="1">
                <a:solidFill>
                  <a:srgbClr val="040F0F"/>
                </a:solidFill>
                <a:latin typeface="Comic Neue"/>
                <a:ea typeface="Comic Neue"/>
                <a:cs typeface="Comic Neue"/>
                <a:sym typeface="Comic Neue"/>
              </a:rPr>
              <a:t>Dessiner</a:t>
            </a:r>
            <a:r>
              <a:rPr lang="en" sz="1800">
                <a:solidFill>
                  <a:srgbClr val="040F0F"/>
                </a:solidFill>
                <a:latin typeface="Comic Neue"/>
                <a:ea typeface="Comic Neue"/>
                <a:cs typeface="Comic Neue"/>
                <a:sym typeface="Comic Neue"/>
              </a:rPr>
              <a:t> ou </a:t>
            </a:r>
            <a:r>
              <a:rPr lang="en" sz="1800" b="1">
                <a:solidFill>
                  <a:srgbClr val="040F0F"/>
                </a:solidFill>
                <a:latin typeface="Comic Neue"/>
                <a:ea typeface="Comic Neue"/>
                <a:cs typeface="Comic Neue"/>
                <a:sym typeface="Comic Neue"/>
              </a:rPr>
              <a:t>Lire</a:t>
            </a:r>
            <a:r>
              <a:rPr lang="en" sz="1800">
                <a:solidFill>
                  <a:srgbClr val="040F0F"/>
                </a:solidFill>
                <a:latin typeface="Comic Neue"/>
                <a:ea typeface="Comic Neue"/>
                <a:cs typeface="Comic Neue"/>
                <a:sym typeface="Comic Neue"/>
              </a:rPr>
              <a:t> un roman</a:t>
            </a:r>
            <a:endParaRPr sz="1800">
              <a:solidFill>
                <a:srgbClr val="040F0F"/>
              </a:solidFill>
              <a:latin typeface="Comic Neue"/>
              <a:ea typeface="Comic Neue"/>
              <a:cs typeface="Comic Neue"/>
              <a:sym typeface="Comic Neue"/>
            </a:endParaRPr>
          </a:p>
          <a:p>
            <a:pPr marL="182880" marR="0" lvl="0" indent="-182880" algn="l" rtl="0">
              <a:spcBef>
                <a:spcPts val="0"/>
              </a:spcBef>
              <a:spcAft>
                <a:spcPts val="0"/>
              </a:spcAft>
              <a:buClr>
                <a:srgbClr val="040F0F"/>
              </a:buClr>
              <a:buSzPts val="1800"/>
              <a:buFont typeface="Comic Neue"/>
              <a:buChar char="●"/>
            </a:pPr>
            <a:r>
              <a:rPr lang="en" sz="1800" b="1">
                <a:solidFill>
                  <a:srgbClr val="040F0F"/>
                </a:solidFill>
                <a:latin typeface="Comic Neue"/>
                <a:ea typeface="Comic Neue"/>
                <a:cs typeface="Comic Neue"/>
                <a:sym typeface="Comic Neue"/>
              </a:rPr>
              <a:t>Jouer</a:t>
            </a:r>
            <a:r>
              <a:rPr lang="en" sz="1800">
                <a:solidFill>
                  <a:srgbClr val="040F0F"/>
                </a:solidFill>
                <a:latin typeface="Comic Neue"/>
                <a:ea typeface="Comic Neue"/>
                <a:cs typeface="Comic Neue"/>
                <a:sym typeface="Comic Neue"/>
              </a:rPr>
              <a:t> ou </a:t>
            </a:r>
            <a:r>
              <a:rPr lang="en" sz="1800" b="1">
                <a:solidFill>
                  <a:srgbClr val="040F0F"/>
                </a:solidFill>
                <a:latin typeface="Comic Neue"/>
                <a:ea typeface="Comic Neue"/>
                <a:cs typeface="Comic Neue"/>
                <a:sym typeface="Comic Neue"/>
              </a:rPr>
              <a:t>Collectionner</a:t>
            </a:r>
            <a:endParaRPr sz="1800" b="1">
              <a:solidFill>
                <a:srgbClr val="040F0F"/>
              </a:solidFill>
              <a:latin typeface="Comic Neue"/>
              <a:ea typeface="Comic Neue"/>
              <a:cs typeface="Comic Neue"/>
              <a:sym typeface="Comic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pic>
        <p:nvPicPr>
          <p:cNvPr id="141" name="Google Shape;141;p23"/>
          <p:cNvPicPr preferRelativeResize="0"/>
          <p:nvPr/>
        </p:nvPicPr>
        <p:blipFill>
          <a:blip r:embed="rId4">
            <a:alphaModFix/>
          </a:blip>
          <a:stretch>
            <a:fillRect/>
          </a:stretch>
        </p:blipFill>
        <p:spPr>
          <a:xfrm>
            <a:off x="5029200" y="788670"/>
            <a:ext cx="3829050" cy="4069080"/>
          </a:xfrm>
          <a:prstGeom prst="rect">
            <a:avLst/>
          </a:prstGeom>
          <a:noFill/>
          <a:ln>
            <a:noFill/>
          </a:ln>
        </p:spPr>
      </p:pic>
      <p:sp>
        <p:nvSpPr>
          <p:cNvPr id="142" name="Google Shape;142;p23"/>
          <p:cNvSpPr/>
          <p:nvPr/>
        </p:nvSpPr>
        <p:spPr>
          <a:xfrm>
            <a:off x="285750" y="1908810"/>
            <a:ext cx="4572000" cy="1783200"/>
          </a:xfrm>
          <a:prstGeom prst="roundRect">
            <a:avLst>
              <a:gd name="adj" fmla="val 16667"/>
            </a:avLst>
          </a:prstGeom>
          <a:solidFill>
            <a:srgbClr val="E1F6EF"/>
          </a:solidFill>
          <a:ln w="12700" cap="flat" cmpd="sng">
            <a:solidFill>
              <a:srgbClr val="084D36">
                <a:alpha val="200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3" name="Google Shape;143;p23"/>
          <p:cNvSpPr txBox="1"/>
          <p:nvPr/>
        </p:nvSpPr>
        <p:spPr>
          <a:xfrm>
            <a:off x="308610" y="1965960"/>
            <a:ext cx="4572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60">
                <a:solidFill>
                  <a:srgbClr val="084D36"/>
                </a:solidFill>
              </a:rPr>
              <a:t>🔍</a:t>
            </a:r>
            <a:endParaRPr sz="2160">
              <a:solidFill>
                <a:srgbClr val="084D36"/>
              </a:solidFill>
            </a:endParaRPr>
          </a:p>
        </p:txBody>
      </p:sp>
      <p:sp>
        <p:nvSpPr>
          <p:cNvPr id="144" name="Google Shape;144;p23"/>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Exprimer ses sentiments</a:t>
            </a:r>
            <a:endParaRPr sz="2880" b="1">
              <a:solidFill>
                <a:srgbClr val="D90368"/>
              </a:solidFill>
              <a:latin typeface="Livvic"/>
              <a:ea typeface="Livvic"/>
              <a:cs typeface="Livvic"/>
              <a:sym typeface="Livvic"/>
            </a:endParaRPr>
          </a:p>
        </p:txBody>
      </p:sp>
      <p:sp>
        <p:nvSpPr>
          <p:cNvPr id="145" name="Google Shape;145;p23"/>
          <p:cNvSpPr txBox="1"/>
          <p:nvPr/>
        </p:nvSpPr>
        <p:spPr>
          <a:xfrm>
            <a:off x="285750" y="788670"/>
            <a:ext cx="4572000" cy="1051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Dans une lettre, on ne dit pas juste </a:t>
            </a:r>
            <a:r>
              <a:rPr lang="en" sz="1800" i="1">
                <a:solidFill>
                  <a:srgbClr val="040F0F"/>
                </a:solidFill>
                <a:latin typeface="Comic Neue"/>
                <a:ea typeface="Comic Neue"/>
                <a:cs typeface="Comic Neue"/>
                <a:sym typeface="Comic Neue"/>
              </a:rPr>
              <a:t>ce que l'on fait</a:t>
            </a:r>
            <a:r>
              <a:rPr lang="en" sz="1800">
                <a:solidFill>
                  <a:srgbClr val="040F0F"/>
                </a:solidFill>
                <a:latin typeface="Comic Neue"/>
                <a:ea typeface="Comic Neue"/>
                <a:cs typeface="Comic Neue"/>
                <a:sym typeface="Comic Neue"/>
              </a:rPr>
              <a:t>, on dit aussi </a:t>
            </a:r>
            <a:r>
              <a:rPr lang="en" sz="1800" i="1">
                <a:solidFill>
                  <a:srgbClr val="040F0F"/>
                </a:solidFill>
                <a:latin typeface="Comic Neue"/>
                <a:ea typeface="Comic Neue"/>
                <a:cs typeface="Comic Neue"/>
                <a:sym typeface="Comic Neue"/>
              </a:rPr>
              <a:t>ce que l'on ressent</a:t>
            </a:r>
            <a:r>
              <a:rPr lang="en" sz="1800">
                <a:solidFill>
                  <a:srgbClr val="040F0F"/>
                </a:solidFill>
                <a:latin typeface="Comic Neue"/>
                <a:ea typeface="Comic Neue"/>
                <a:cs typeface="Comic Neue"/>
                <a:sym typeface="Comic Neue"/>
              </a:rPr>
              <a:t>.</a:t>
            </a:r>
            <a:endParaRPr sz="1800">
              <a:solidFill>
                <a:srgbClr val="040F0F"/>
              </a:solidFill>
              <a:latin typeface="Comic Neue"/>
              <a:ea typeface="Comic Neue"/>
              <a:cs typeface="Comic Neue"/>
              <a:sym typeface="Comic Neue"/>
            </a:endParaRPr>
          </a:p>
        </p:txBody>
      </p:sp>
      <p:sp>
        <p:nvSpPr>
          <p:cNvPr id="146" name="Google Shape;146;p23"/>
          <p:cNvSpPr txBox="1"/>
          <p:nvPr/>
        </p:nvSpPr>
        <p:spPr>
          <a:xfrm>
            <a:off x="765810" y="1931670"/>
            <a:ext cx="3977700" cy="17373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620" b="1">
                <a:solidFill>
                  <a:srgbClr val="084D36"/>
                </a:solidFill>
                <a:latin typeface="Comic Neue"/>
                <a:ea typeface="Comic Neue"/>
                <a:cs typeface="Comic Neue"/>
                <a:sym typeface="Comic Neue"/>
              </a:rPr>
              <a:t>Exemple</a:t>
            </a:r>
            <a:endParaRPr sz="1620" b="1">
              <a:solidFill>
                <a:srgbClr val="084D36"/>
              </a:solidFill>
              <a:latin typeface="Comic Neue"/>
              <a:ea typeface="Comic Neue"/>
              <a:cs typeface="Comic Neue"/>
              <a:sym typeface="Comic Neue"/>
            </a:endParaRPr>
          </a:p>
          <a:p>
            <a:pPr marL="0" marR="0" lvl="0" indent="0" algn="l" rtl="0">
              <a:spcBef>
                <a:spcPts val="360"/>
              </a:spcBef>
              <a:spcAft>
                <a:spcPts val="0"/>
              </a:spcAft>
              <a:buNone/>
            </a:pPr>
            <a:r>
              <a:rPr lang="en" sz="1800">
                <a:solidFill>
                  <a:srgbClr val="084D36"/>
                </a:solidFill>
                <a:latin typeface="Comic Neue"/>
                <a:ea typeface="Comic Neue"/>
                <a:cs typeface="Comic Neue"/>
                <a:sym typeface="Comic Neue"/>
              </a:rPr>
              <a:t>Au lieu de dire : 'Je joue au tennis.'</a:t>
            </a:r>
            <a:endParaRPr sz="1800">
              <a:solidFill>
                <a:srgbClr val="084D36"/>
              </a:solidFill>
              <a:latin typeface="Comic Neue"/>
              <a:ea typeface="Comic Neue"/>
              <a:cs typeface="Comic Neue"/>
              <a:sym typeface="Comic Neue"/>
            </a:endParaRPr>
          </a:p>
          <a:p>
            <a:pPr marL="0" marR="0" lvl="0" indent="0" algn="l" rtl="0">
              <a:spcBef>
                <a:spcPts val="360"/>
              </a:spcBef>
              <a:spcAft>
                <a:spcPts val="360"/>
              </a:spcAft>
              <a:buNone/>
            </a:pPr>
            <a:r>
              <a:rPr lang="en" sz="1800">
                <a:solidFill>
                  <a:srgbClr val="084D36"/>
                </a:solidFill>
                <a:latin typeface="Comic Neue"/>
                <a:ea typeface="Comic Neue"/>
                <a:cs typeface="Comic Neue"/>
                <a:sym typeface="Comic Neue"/>
              </a:rPr>
              <a:t>Dis plutôt : 'Je </a:t>
            </a:r>
            <a:r>
              <a:rPr lang="en" sz="1800" b="1">
                <a:solidFill>
                  <a:srgbClr val="084D36"/>
                </a:solidFill>
                <a:latin typeface="Comic Neue"/>
                <a:ea typeface="Comic Neue"/>
                <a:cs typeface="Comic Neue"/>
                <a:sym typeface="Comic Neue"/>
              </a:rPr>
              <a:t>suis ravi</a:t>
            </a:r>
            <a:r>
              <a:rPr lang="en" sz="1800">
                <a:solidFill>
                  <a:srgbClr val="084D36"/>
                </a:solidFill>
                <a:latin typeface="Comic Neue"/>
                <a:ea typeface="Comic Neue"/>
                <a:cs typeface="Comic Neue"/>
                <a:sym typeface="Comic Neue"/>
              </a:rPr>
              <a:t> quand je joue au tennis parce que c'est </a:t>
            </a:r>
            <a:r>
              <a:rPr lang="en" sz="1800" b="1">
                <a:solidFill>
                  <a:srgbClr val="084D36"/>
                </a:solidFill>
                <a:latin typeface="Comic Neue"/>
                <a:ea typeface="Comic Neue"/>
                <a:cs typeface="Comic Neue"/>
                <a:sym typeface="Comic Neue"/>
              </a:rPr>
              <a:t>passionnant</a:t>
            </a:r>
            <a:r>
              <a:rPr lang="en" sz="1800">
                <a:solidFill>
                  <a:srgbClr val="084D36"/>
                </a:solidFill>
                <a:latin typeface="Comic Neue"/>
                <a:ea typeface="Comic Neue"/>
                <a:cs typeface="Comic Neue"/>
                <a:sym typeface="Comic Neue"/>
              </a:rPr>
              <a:t> !'</a:t>
            </a:r>
            <a:endParaRPr sz="1800">
              <a:solidFill>
                <a:srgbClr val="084D36"/>
              </a:solidFill>
              <a:latin typeface="Comic Neue"/>
              <a:ea typeface="Comic Neue"/>
              <a:cs typeface="Comic Neue"/>
              <a:sym typeface="Comic Neue"/>
            </a:endParaRPr>
          </a:p>
        </p:txBody>
      </p:sp>
      <p:sp>
        <p:nvSpPr>
          <p:cNvPr id="147" name="Google Shape;147;p23"/>
          <p:cNvSpPr txBox="1"/>
          <p:nvPr/>
        </p:nvSpPr>
        <p:spPr>
          <a:xfrm>
            <a:off x="285750" y="3829050"/>
            <a:ext cx="4572000" cy="7314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Utilise des adjectifs comme : </a:t>
            </a:r>
            <a:r>
              <a:rPr lang="en" sz="1800" i="1">
                <a:solidFill>
                  <a:srgbClr val="040F0F"/>
                </a:solidFill>
                <a:latin typeface="Comic Neue"/>
                <a:ea typeface="Comic Neue"/>
                <a:cs typeface="Comic Neue"/>
                <a:sym typeface="Comic Neue"/>
              </a:rPr>
              <a:t>formidable, amusant, relaxant, captivant</a:t>
            </a:r>
            <a:r>
              <a:rPr lang="en" sz="1800">
                <a:solidFill>
                  <a:srgbClr val="040F0F"/>
                </a:solidFill>
                <a:latin typeface="Comic Neue"/>
                <a:ea typeface="Comic Neue"/>
                <a:cs typeface="Comic Neue"/>
                <a:sym typeface="Comic Neue"/>
              </a:rPr>
              <a:t>.</a:t>
            </a:r>
            <a:endParaRPr sz="1800">
              <a:solidFill>
                <a:srgbClr val="040F0F"/>
              </a:solidFill>
              <a:latin typeface="Comic Neue"/>
              <a:ea typeface="Comic Neue"/>
              <a:cs typeface="Comic Neue"/>
              <a:sym typeface="Comic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4"/>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Associe la formule au bon moment</a:t>
            </a:r>
            <a:endParaRPr sz="2880" b="1">
              <a:solidFill>
                <a:srgbClr val="D90368"/>
              </a:solidFill>
              <a:latin typeface="Livvic"/>
              <a:ea typeface="Livvic"/>
              <a:cs typeface="Livvic"/>
              <a:sym typeface="Livvic"/>
            </a:endParaRPr>
          </a:p>
        </p:txBody>
      </p:sp>
      <p:sp>
        <p:nvSpPr>
          <p:cNvPr id="153" name="Google Shape;153;p24"/>
          <p:cNvSpPr txBox="1"/>
          <p:nvPr/>
        </p:nvSpPr>
        <p:spPr>
          <a:xfrm>
            <a:off x="285750" y="11430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1.</a:t>
            </a:r>
            <a:endParaRPr sz="1800" b="1">
              <a:solidFill>
                <a:srgbClr val="040F0F"/>
              </a:solidFill>
              <a:latin typeface="Comic Neue"/>
              <a:ea typeface="Comic Neue"/>
              <a:cs typeface="Comic Neue"/>
              <a:sym typeface="Comic Neue"/>
            </a:endParaRPr>
          </a:p>
        </p:txBody>
      </p:sp>
      <p:sp>
        <p:nvSpPr>
          <p:cNvPr id="154" name="Google Shape;154;p24"/>
          <p:cNvSpPr txBox="1"/>
          <p:nvPr/>
        </p:nvSpPr>
        <p:spPr>
          <a:xfrm>
            <a:off x="685800" y="11430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Tunis, le 15 mai</a:t>
            </a:r>
            <a:endParaRPr sz="1800" b="1">
              <a:solidFill>
                <a:srgbClr val="040F0F"/>
              </a:solidFill>
              <a:latin typeface="Comic Neue"/>
              <a:ea typeface="Comic Neue"/>
              <a:cs typeface="Comic Neue"/>
              <a:sym typeface="Comic Neue"/>
            </a:endParaRPr>
          </a:p>
        </p:txBody>
      </p:sp>
      <p:sp>
        <p:nvSpPr>
          <p:cNvPr id="155" name="Google Shape;155;p24"/>
          <p:cNvSpPr txBox="1"/>
          <p:nvPr/>
        </p:nvSpPr>
        <p:spPr>
          <a:xfrm>
            <a:off x="285750" y="20574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2.</a:t>
            </a:r>
            <a:endParaRPr sz="1800" b="1">
              <a:solidFill>
                <a:srgbClr val="040F0F"/>
              </a:solidFill>
              <a:latin typeface="Comic Neue"/>
              <a:ea typeface="Comic Neue"/>
              <a:cs typeface="Comic Neue"/>
              <a:sym typeface="Comic Neue"/>
            </a:endParaRPr>
          </a:p>
        </p:txBody>
      </p:sp>
      <p:sp>
        <p:nvSpPr>
          <p:cNvPr id="156" name="Google Shape;156;p24"/>
          <p:cNvSpPr txBox="1"/>
          <p:nvPr/>
        </p:nvSpPr>
        <p:spPr>
          <a:xfrm>
            <a:off x="685800" y="20574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Cher Sami</a:t>
            </a:r>
            <a:endParaRPr sz="1800" b="1">
              <a:solidFill>
                <a:srgbClr val="040F0F"/>
              </a:solidFill>
              <a:latin typeface="Comic Neue"/>
              <a:ea typeface="Comic Neue"/>
              <a:cs typeface="Comic Neue"/>
              <a:sym typeface="Comic Neue"/>
            </a:endParaRPr>
          </a:p>
        </p:txBody>
      </p:sp>
      <p:sp>
        <p:nvSpPr>
          <p:cNvPr id="157" name="Google Shape;157;p24"/>
          <p:cNvSpPr txBox="1"/>
          <p:nvPr/>
        </p:nvSpPr>
        <p:spPr>
          <a:xfrm>
            <a:off x="285750" y="29718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3.</a:t>
            </a:r>
            <a:endParaRPr sz="1800" b="1">
              <a:solidFill>
                <a:srgbClr val="040F0F"/>
              </a:solidFill>
              <a:latin typeface="Comic Neue"/>
              <a:ea typeface="Comic Neue"/>
              <a:cs typeface="Comic Neue"/>
              <a:sym typeface="Comic Neue"/>
            </a:endParaRPr>
          </a:p>
        </p:txBody>
      </p:sp>
      <p:sp>
        <p:nvSpPr>
          <p:cNvPr id="158" name="Google Shape;158;p24"/>
          <p:cNvSpPr txBox="1"/>
          <p:nvPr/>
        </p:nvSpPr>
        <p:spPr>
          <a:xfrm>
            <a:off x="685800" y="29718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À bientôt</a:t>
            </a:r>
            <a:endParaRPr sz="1800" b="1">
              <a:solidFill>
                <a:srgbClr val="040F0F"/>
              </a:solidFill>
              <a:latin typeface="Comic Neue"/>
              <a:ea typeface="Comic Neue"/>
              <a:cs typeface="Comic Neue"/>
              <a:sym typeface="Comic Neue"/>
            </a:endParaRPr>
          </a:p>
        </p:txBody>
      </p:sp>
      <p:sp>
        <p:nvSpPr>
          <p:cNvPr id="159" name="Google Shape;159;p24"/>
          <p:cNvSpPr txBox="1"/>
          <p:nvPr/>
        </p:nvSpPr>
        <p:spPr>
          <a:xfrm>
            <a:off x="285750" y="38862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4.</a:t>
            </a:r>
            <a:endParaRPr sz="1800" b="1">
              <a:solidFill>
                <a:srgbClr val="040F0F"/>
              </a:solidFill>
              <a:latin typeface="Comic Neue"/>
              <a:ea typeface="Comic Neue"/>
              <a:cs typeface="Comic Neue"/>
              <a:sym typeface="Comic Neue"/>
            </a:endParaRPr>
          </a:p>
        </p:txBody>
      </p:sp>
      <p:sp>
        <p:nvSpPr>
          <p:cNvPr id="160" name="Google Shape;160;p24"/>
          <p:cNvSpPr txBox="1"/>
          <p:nvPr/>
        </p:nvSpPr>
        <p:spPr>
          <a:xfrm>
            <a:off x="685800" y="38862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Mon loisir préféré</a:t>
            </a:r>
            <a:endParaRPr sz="1800" b="1">
              <a:solidFill>
                <a:srgbClr val="040F0F"/>
              </a:solidFill>
              <a:latin typeface="Comic Neue"/>
              <a:ea typeface="Comic Neue"/>
              <a:cs typeface="Comic Neue"/>
              <a:sym typeface="Comic Neue"/>
            </a:endParaRPr>
          </a:p>
        </p:txBody>
      </p:sp>
      <p:sp>
        <p:nvSpPr>
          <p:cNvPr id="161" name="Google Shape;161;p24"/>
          <p:cNvSpPr txBox="1"/>
          <p:nvPr/>
        </p:nvSpPr>
        <p:spPr>
          <a:xfrm>
            <a:off x="3429000" y="11430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a)</a:t>
            </a:r>
            <a:endParaRPr sz="1800" b="1">
              <a:solidFill>
                <a:srgbClr val="040F0F"/>
              </a:solidFill>
              <a:latin typeface="Comic Neue"/>
              <a:ea typeface="Comic Neue"/>
              <a:cs typeface="Comic Neue"/>
              <a:sym typeface="Comic Neue"/>
            </a:endParaRPr>
          </a:p>
        </p:txBody>
      </p:sp>
      <p:sp>
        <p:nvSpPr>
          <p:cNvPr id="162" name="Google Shape;162;p24"/>
          <p:cNvSpPr txBox="1"/>
          <p:nvPr/>
        </p:nvSpPr>
        <p:spPr>
          <a:xfrm>
            <a:off x="3829050" y="1143000"/>
            <a:ext cx="51435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La formule d'appel</a:t>
            </a:r>
            <a:endParaRPr sz="1800">
              <a:solidFill>
                <a:srgbClr val="040F0F"/>
              </a:solidFill>
              <a:latin typeface="Comic Neue"/>
              <a:ea typeface="Comic Neue"/>
              <a:cs typeface="Comic Neue"/>
              <a:sym typeface="Comic Neue"/>
            </a:endParaRPr>
          </a:p>
        </p:txBody>
      </p:sp>
      <p:sp>
        <p:nvSpPr>
          <p:cNvPr id="163" name="Google Shape;163;p24"/>
          <p:cNvSpPr txBox="1"/>
          <p:nvPr/>
        </p:nvSpPr>
        <p:spPr>
          <a:xfrm>
            <a:off x="3429000" y="20574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b)</a:t>
            </a:r>
            <a:endParaRPr sz="1800" b="1">
              <a:solidFill>
                <a:srgbClr val="040F0F"/>
              </a:solidFill>
              <a:latin typeface="Comic Neue"/>
              <a:ea typeface="Comic Neue"/>
              <a:cs typeface="Comic Neue"/>
              <a:sym typeface="Comic Neue"/>
            </a:endParaRPr>
          </a:p>
        </p:txBody>
      </p:sp>
      <p:sp>
        <p:nvSpPr>
          <p:cNvPr id="164" name="Google Shape;164;p24"/>
          <p:cNvSpPr txBox="1"/>
          <p:nvPr/>
        </p:nvSpPr>
        <p:spPr>
          <a:xfrm>
            <a:off x="3829050" y="2057400"/>
            <a:ext cx="51435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La formule de politesse (fin)</a:t>
            </a:r>
            <a:endParaRPr sz="1800">
              <a:solidFill>
                <a:srgbClr val="040F0F"/>
              </a:solidFill>
              <a:latin typeface="Comic Neue"/>
              <a:ea typeface="Comic Neue"/>
              <a:cs typeface="Comic Neue"/>
              <a:sym typeface="Comic Neue"/>
            </a:endParaRPr>
          </a:p>
        </p:txBody>
      </p:sp>
      <p:sp>
        <p:nvSpPr>
          <p:cNvPr id="165" name="Google Shape;165;p24"/>
          <p:cNvSpPr txBox="1"/>
          <p:nvPr/>
        </p:nvSpPr>
        <p:spPr>
          <a:xfrm>
            <a:off x="3429000" y="29718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c)</a:t>
            </a:r>
            <a:endParaRPr sz="1800" b="1">
              <a:solidFill>
                <a:srgbClr val="040F0F"/>
              </a:solidFill>
              <a:latin typeface="Comic Neue"/>
              <a:ea typeface="Comic Neue"/>
              <a:cs typeface="Comic Neue"/>
              <a:sym typeface="Comic Neue"/>
            </a:endParaRPr>
          </a:p>
        </p:txBody>
      </p:sp>
      <p:sp>
        <p:nvSpPr>
          <p:cNvPr id="166" name="Google Shape;166;p24"/>
          <p:cNvSpPr txBox="1"/>
          <p:nvPr/>
        </p:nvSpPr>
        <p:spPr>
          <a:xfrm>
            <a:off x="3829050" y="2971800"/>
            <a:ext cx="51435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Le lieu et la date</a:t>
            </a:r>
            <a:endParaRPr sz="1800">
              <a:solidFill>
                <a:srgbClr val="040F0F"/>
              </a:solidFill>
              <a:latin typeface="Comic Neue"/>
              <a:ea typeface="Comic Neue"/>
              <a:cs typeface="Comic Neue"/>
              <a:sym typeface="Comic Neue"/>
            </a:endParaRPr>
          </a:p>
        </p:txBody>
      </p:sp>
      <p:sp>
        <p:nvSpPr>
          <p:cNvPr id="167" name="Google Shape;167;p24"/>
          <p:cNvSpPr txBox="1"/>
          <p:nvPr/>
        </p:nvSpPr>
        <p:spPr>
          <a:xfrm>
            <a:off x="3429000" y="38862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d)</a:t>
            </a:r>
            <a:endParaRPr sz="1800" b="1">
              <a:solidFill>
                <a:srgbClr val="040F0F"/>
              </a:solidFill>
              <a:latin typeface="Comic Neue"/>
              <a:ea typeface="Comic Neue"/>
              <a:cs typeface="Comic Neue"/>
              <a:sym typeface="Comic Neue"/>
            </a:endParaRPr>
          </a:p>
        </p:txBody>
      </p:sp>
      <p:sp>
        <p:nvSpPr>
          <p:cNvPr id="168" name="Google Shape;168;p24"/>
          <p:cNvSpPr txBox="1"/>
          <p:nvPr/>
        </p:nvSpPr>
        <p:spPr>
          <a:xfrm>
            <a:off x="3829050" y="3886200"/>
            <a:ext cx="51435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Le sujet de la lettre</a:t>
            </a:r>
            <a:endParaRPr sz="1800">
              <a:solidFill>
                <a:srgbClr val="040F0F"/>
              </a:solidFill>
              <a:latin typeface="Comic Neue"/>
              <a:ea typeface="Comic Neue"/>
              <a:cs typeface="Comic Neue"/>
              <a:sym typeface="Comic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25"/>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Associe la formule au bon moment</a:t>
            </a:r>
            <a:endParaRPr sz="2880" b="1">
              <a:solidFill>
                <a:srgbClr val="D90368"/>
              </a:solidFill>
              <a:latin typeface="Livvic"/>
              <a:ea typeface="Livvic"/>
              <a:cs typeface="Livvic"/>
              <a:sym typeface="Livvic"/>
            </a:endParaRPr>
          </a:p>
        </p:txBody>
      </p:sp>
      <p:sp>
        <p:nvSpPr>
          <p:cNvPr id="174" name="Google Shape;174;p25"/>
          <p:cNvSpPr txBox="1"/>
          <p:nvPr/>
        </p:nvSpPr>
        <p:spPr>
          <a:xfrm>
            <a:off x="8366760" y="342900"/>
            <a:ext cx="548700" cy="548700"/>
          </a:xfrm>
          <a:prstGeom prst="rect">
            <a:avLst/>
          </a:prstGeom>
          <a:noFill/>
          <a:ln>
            <a:noFill/>
          </a:ln>
        </p:spPr>
        <p:txBody>
          <a:bodyPr spcFirstLastPara="1" wrap="square" lIns="91425" tIns="91425" rIns="91425" bIns="91425" anchor="ctr" anchorCtr="0">
            <a:noAutofit/>
          </a:bodyPr>
          <a:lstStyle/>
          <a:p>
            <a:pPr marL="0" marR="0" lvl="0" indent="0" algn="r" rtl="0">
              <a:spcBef>
                <a:spcPts val="450"/>
              </a:spcBef>
              <a:spcAft>
                <a:spcPts val="450"/>
              </a:spcAft>
              <a:buNone/>
            </a:pPr>
            <a:r>
              <a:rPr lang="en" sz="3600">
                <a:solidFill>
                  <a:srgbClr val="040F0F"/>
                </a:solidFill>
                <a:latin typeface="Comic Neue"/>
                <a:ea typeface="Comic Neue"/>
                <a:cs typeface="Comic Neue"/>
                <a:sym typeface="Comic Neue"/>
              </a:rPr>
              <a:t>✅​</a:t>
            </a:r>
            <a:endParaRPr sz="3600">
              <a:solidFill>
                <a:srgbClr val="040F0F"/>
              </a:solidFill>
              <a:latin typeface="Comic Neue"/>
              <a:ea typeface="Comic Neue"/>
              <a:cs typeface="Comic Neue"/>
              <a:sym typeface="Comic Neue"/>
            </a:endParaRPr>
          </a:p>
        </p:txBody>
      </p:sp>
      <p:sp>
        <p:nvSpPr>
          <p:cNvPr id="175" name="Google Shape;175;p25"/>
          <p:cNvSpPr txBox="1"/>
          <p:nvPr/>
        </p:nvSpPr>
        <p:spPr>
          <a:xfrm>
            <a:off x="285750" y="11430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1.</a:t>
            </a:r>
            <a:endParaRPr sz="1800" b="1">
              <a:solidFill>
                <a:srgbClr val="040F0F"/>
              </a:solidFill>
              <a:latin typeface="Comic Neue"/>
              <a:ea typeface="Comic Neue"/>
              <a:cs typeface="Comic Neue"/>
              <a:sym typeface="Comic Neue"/>
            </a:endParaRPr>
          </a:p>
        </p:txBody>
      </p:sp>
      <p:sp>
        <p:nvSpPr>
          <p:cNvPr id="176" name="Google Shape;176;p25"/>
          <p:cNvSpPr txBox="1"/>
          <p:nvPr/>
        </p:nvSpPr>
        <p:spPr>
          <a:xfrm>
            <a:off x="685800" y="11430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Tunis, le 15 mai</a:t>
            </a:r>
            <a:endParaRPr sz="1800" b="1">
              <a:solidFill>
                <a:srgbClr val="040F0F"/>
              </a:solidFill>
              <a:latin typeface="Comic Neue"/>
              <a:ea typeface="Comic Neue"/>
              <a:cs typeface="Comic Neue"/>
              <a:sym typeface="Comic Neue"/>
            </a:endParaRPr>
          </a:p>
        </p:txBody>
      </p:sp>
      <p:sp>
        <p:nvSpPr>
          <p:cNvPr id="177" name="Google Shape;177;p25"/>
          <p:cNvSpPr txBox="1"/>
          <p:nvPr/>
        </p:nvSpPr>
        <p:spPr>
          <a:xfrm>
            <a:off x="285750" y="20574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2.</a:t>
            </a:r>
            <a:endParaRPr sz="1800" b="1">
              <a:solidFill>
                <a:srgbClr val="040F0F"/>
              </a:solidFill>
              <a:latin typeface="Comic Neue"/>
              <a:ea typeface="Comic Neue"/>
              <a:cs typeface="Comic Neue"/>
              <a:sym typeface="Comic Neue"/>
            </a:endParaRPr>
          </a:p>
        </p:txBody>
      </p:sp>
      <p:sp>
        <p:nvSpPr>
          <p:cNvPr id="178" name="Google Shape;178;p25"/>
          <p:cNvSpPr txBox="1"/>
          <p:nvPr/>
        </p:nvSpPr>
        <p:spPr>
          <a:xfrm>
            <a:off x="685800" y="20574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Cher Sami</a:t>
            </a:r>
            <a:endParaRPr sz="1800" b="1">
              <a:solidFill>
                <a:srgbClr val="040F0F"/>
              </a:solidFill>
              <a:latin typeface="Comic Neue"/>
              <a:ea typeface="Comic Neue"/>
              <a:cs typeface="Comic Neue"/>
              <a:sym typeface="Comic Neue"/>
            </a:endParaRPr>
          </a:p>
        </p:txBody>
      </p:sp>
      <p:sp>
        <p:nvSpPr>
          <p:cNvPr id="179" name="Google Shape;179;p25"/>
          <p:cNvSpPr txBox="1"/>
          <p:nvPr/>
        </p:nvSpPr>
        <p:spPr>
          <a:xfrm>
            <a:off x="285750" y="29718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3.</a:t>
            </a:r>
            <a:endParaRPr sz="1800" b="1">
              <a:solidFill>
                <a:srgbClr val="040F0F"/>
              </a:solidFill>
              <a:latin typeface="Comic Neue"/>
              <a:ea typeface="Comic Neue"/>
              <a:cs typeface="Comic Neue"/>
              <a:sym typeface="Comic Neue"/>
            </a:endParaRPr>
          </a:p>
        </p:txBody>
      </p:sp>
      <p:sp>
        <p:nvSpPr>
          <p:cNvPr id="180" name="Google Shape;180;p25"/>
          <p:cNvSpPr txBox="1"/>
          <p:nvPr/>
        </p:nvSpPr>
        <p:spPr>
          <a:xfrm>
            <a:off x="685800" y="29718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À bientôt</a:t>
            </a:r>
            <a:endParaRPr sz="1800" b="1">
              <a:solidFill>
                <a:srgbClr val="040F0F"/>
              </a:solidFill>
              <a:latin typeface="Comic Neue"/>
              <a:ea typeface="Comic Neue"/>
              <a:cs typeface="Comic Neue"/>
              <a:sym typeface="Comic Neue"/>
            </a:endParaRPr>
          </a:p>
        </p:txBody>
      </p:sp>
      <p:sp>
        <p:nvSpPr>
          <p:cNvPr id="181" name="Google Shape;181;p25"/>
          <p:cNvSpPr txBox="1"/>
          <p:nvPr/>
        </p:nvSpPr>
        <p:spPr>
          <a:xfrm>
            <a:off x="285750" y="38862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4.</a:t>
            </a:r>
            <a:endParaRPr sz="1800" b="1">
              <a:solidFill>
                <a:srgbClr val="040F0F"/>
              </a:solidFill>
              <a:latin typeface="Comic Neue"/>
              <a:ea typeface="Comic Neue"/>
              <a:cs typeface="Comic Neue"/>
              <a:sym typeface="Comic Neue"/>
            </a:endParaRPr>
          </a:p>
        </p:txBody>
      </p:sp>
      <p:sp>
        <p:nvSpPr>
          <p:cNvPr id="182" name="Google Shape;182;p25"/>
          <p:cNvSpPr txBox="1"/>
          <p:nvPr/>
        </p:nvSpPr>
        <p:spPr>
          <a:xfrm>
            <a:off x="685800" y="38862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Mon loisir préféré</a:t>
            </a:r>
            <a:endParaRPr sz="1800" b="1">
              <a:solidFill>
                <a:srgbClr val="040F0F"/>
              </a:solidFill>
              <a:latin typeface="Comic Neue"/>
              <a:ea typeface="Comic Neue"/>
              <a:cs typeface="Comic Neue"/>
              <a:sym typeface="Comic Neue"/>
            </a:endParaRPr>
          </a:p>
        </p:txBody>
      </p:sp>
      <p:sp>
        <p:nvSpPr>
          <p:cNvPr id="183" name="Google Shape;183;p25"/>
          <p:cNvSpPr txBox="1"/>
          <p:nvPr/>
        </p:nvSpPr>
        <p:spPr>
          <a:xfrm>
            <a:off x="3429000" y="11430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c)</a:t>
            </a:r>
            <a:endParaRPr sz="1800" b="1">
              <a:solidFill>
                <a:srgbClr val="040F0F"/>
              </a:solidFill>
              <a:latin typeface="Comic Neue"/>
              <a:ea typeface="Comic Neue"/>
              <a:cs typeface="Comic Neue"/>
              <a:sym typeface="Comic Neue"/>
            </a:endParaRPr>
          </a:p>
        </p:txBody>
      </p:sp>
      <p:sp>
        <p:nvSpPr>
          <p:cNvPr id="184" name="Google Shape;184;p25"/>
          <p:cNvSpPr txBox="1"/>
          <p:nvPr/>
        </p:nvSpPr>
        <p:spPr>
          <a:xfrm>
            <a:off x="3829050" y="1143000"/>
            <a:ext cx="51435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Le lieu et la date</a:t>
            </a:r>
            <a:endParaRPr sz="1800">
              <a:solidFill>
                <a:srgbClr val="040F0F"/>
              </a:solidFill>
              <a:latin typeface="Comic Neue"/>
              <a:ea typeface="Comic Neue"/>
              <a:cs typeface="Comic Neue"/>
              <a:sym typeface="Comic Neue"/>
            </a:endParaRPr>
          </a:p>
        </p:txBody>
      </p:sp>
      <p:sp>
        <p:nvSpPr>
          <p:cNvPr id="185" name="Google Shape;185;p25"/>
          <p:cNvSpPr txBox="1"/>
          <p:nvPr/>
        </p:nvSpPr>
        <p:spPr>
          <a:xfrm>
            <a:off x="3429000" y="20574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a)</a:t>
            </a:r>
            <a:endParaRPr sz="1800" b="1">
              <a:solidFill>
                <a:srgbClr val="040F0F"/>
              </a:solidFill>
              <a:latin typeface="Comic Neue"/>
              <a:ea typeface="Comic Neue"/>
              <a:cs typeface="Comic Neue"/>
              <a:sym typeface="Comic Neue"/>
            </a:endParaRPr>
          </a:p>
        </p:txBody>
      </p:sp>
      <p:sp>
        <p:nvSpPr>
          <p:cNvPr id="186" name="Google Shape;186;p25"/>
          <p:cNvSpPr txBox="1"/>
          <p:nvPr/>
        </p:nvSpPr>
        <p:spPr>
          <a:xfrm>
            <a:off x="3829050" y="2057400"/>
            <a:ext cx="51435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La formule d'appel</a:t>
            </a:r>
            <a:endParaRPr sz="1800">
              <a:solidFill>
                <a:srgbClr val="040F0F"/>
              </a:solidFill>
              <a:latin typeface="Comic Neue"/>
              <a:ea typeface="Comic Neue"/>
              <a:cs typeface="Comic Neue"/>
              <a:sym typeface="Comic Neue"/>
            </a:endParaRPr>
          </a:p>
        </p:txBody>
      </p:sp>
      <p:sp>
        <p:nvSpPr>
          <p:cNvPr id="187" name="Google Shape;187;p25"/>
          <p:cNvSpPr txBox="1"/>
          <p:nvPr/>
        </p:nvSpPr>
        <p:spPr>
          <a:xfrm>
            <a:off x="3429000" y="29718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b)</a:t>
            </a:r>
            <a:endParaRPr sz="1800" b="1">
              <a:solidFill>
                <a:srgbClr val="040F0F"/>
              </a:solidFill>
              <a:latin typeface="Comic Neue"/>
              <a:ea typeface="Comic Neue"/>
              <a:cs typeface="Comic Neue"/>
              <a:sym typeface="Comic Neue"/>
            </a:endParaRPr>
          </a:p>
        </p:txBody>
      </p:sp>
      <p:sp>
        <p:nvSpPr>
          <p:cNvPr id="188" name="Google Shape;188;p25"/>
          <p:cNvSpPr txBox="1"/>
          <p:nvPr/>
        </p:nvSpPr>
        <p:spPr>
          <a:xfrm>
            <a:off x="3829050" y="2971800"/>
            <a:ext cx="51435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La formule de politesse (fin)</a:t>
            </a:r>
            <a:endParaRPr sz="1800">
              <a:solidFill>
                <a:srgbClr val="040F0F"/>
              </a:solidFill>
              <a:latin typeface="Comic Neue"/>
              <a:ea typeface="Comic Neue"/>
              <a:cs typeface="Comic Neue"/>
              <a:sym typeface="Comic Neue"/>
            </a:endParaRPr>
          </a:p>
        </p:txBody>
      </p:sp>
      <p:sp>
        <p:nvSpPr>
          <p:cNvPr id="189" name="Google Shape;189;p25"/>
          <p:cNvSpPr txBox="1"/>
          <p:nvPr/>
        </p:nvSpPr>
        <p:spPr>
          <a:xfrm>
            <a:off x="3429000" y="38862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d)</a:t>
            </a:r>
            <a:endParaRPr sz="1800" b="1">
              <a:solidFill>
                <a:srgbClr val="040F0F"/>
              </a:solidFill>
              <a:latin typeface="Comic Neue"/>
              <a:ea typeface="Comic Neue"/>
              <a:cs typeface="Comic Neue"/>
              <a:sym typeface="Comic Neue"/>
            </a:endParaRPr>
          </a:p>
        </p:txBody>
      </p:sp>
      <p:sp>
        <p:nvSpPr>
          <p:cNvPr id="190" name="Google Shape;190;p25"/>
          <p:cNvSpPr txBox="1"/>
          <p:nvPr/>
        </p:nvSpPr>
        <p:spPr>
          <a:xfrm>
            <a:off x="3829050" y="3886200"/>
            <a:ext cx="51435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Le sujet de la lettre</a:t>
            </a:r>
            <a:endParaRPr sz="1800">
              <a:solidFill>
                <a:srgbClr val="040F0F"/>
              </a:solidFill>
              <a:latin typeface="Comic Neue"/>
              <a:ea typeface="Comic Neue"/>
              <a:cs typeface="Comic Neue"/>
              <a:sym typeface="Comic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pic>
        <p:nvPicPr>
          <p:cNvPr id="195" name="Google Shape;195;p26"/>
          <p:cNvPicPr preferRelativeResize="0"/>
          <p:nvPr/>
        </p:nvPicPr>
        <p:blipFill>
          <a:blip r:embed="rId4">
            <a:alphaModFix/>
          </a:blip>
          <a:stretch>
            <a:fillRect/>
          </a:stretch>
        </p:blipFill>
        <p:spPr>
          <a:xfrm>
            <a:off x="4460" y="0"/>
            <a:ext cx="9135078" cy="1828800"/>
          </a:xfrm>
          <a:prstGeom prst="rect">
            <a:avLst/>
          </a:prstGeom>
          <a:noFill/>
          <a:ln>
            <a:noFill/>
          </a:ln>
        </p:spPr>
      </p:pic>
      <p:sp>
        <p:nvSpPr>
          <p:cNvPr id="196" name="Google Shape;196;p26"/>
          <p:cNvSpPr/>
          <p:nvPr/>
        </p:nvSpPr>
        <p:spPr>
          <a:xfrm>
            <a:off x="285750" y="3463290"/>
            <a:ext cx="8572500" cy="1165800"/>
          </a:xfrm>
          <a:prstGeom prst="roundRect">
            <a:avLst>
              <a:gd name="adj" fmla="val 16667"/>
            </a:avLst>
          </a:prstGeom>
          <a:solidFill>
            <a:srgbClr val="FAEFDA"/>
          </a:solidFill>
          <a:ln w="12700" cap="flat" cmpd="sng">
            <a:solidFill>
              <a:srgbClr val="573B06">
                <a:alpha val="200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p26"/>
          <p:cNvSpPr txBox="1"/>
          <p:nvPr/>
        </p:nvSpPr>
        <p:spPr>
          <a:xfrm>
            <a:off x="308610" y="3520440"/>
            <a:ext cx="4572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60">
                <a:solidFill>
                  <a:srgbClr val="573B06"/>
                </a:solidFill>
              </a:rPr>
              <a:t>🔑</a:t>
            </a:r>
            <a:endParaRPr sz="2160">
              <a:solidFill>
                <a:srgbClr val="573B06"/>
              </a:solidFill>
            </a:endParaRPr>
          </a:p>
        </p:txBody>
      </p:sp>
      <p:sp>
        <p:nvSpPr>
          <p:cNvPr id="198" name="Google Shape;198;p26"/>
          <p:cNvSpPr txBox="1"/>
          <p:nvPr/>
        </p:nvSpPr>
        <p:spPr>
          <a:xfrm>
            <a:off x="285750" y="20002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Le passage à l'écrit</a:t>
            </a:r>
            <a:endParaRPr sz="2880" b="1">
              <a:solidFill>
                <a:srgbClr val="D90368"/>
              </a:solidFill>
              <a:latin typeface="Livvic"/>
              <a:ea typeface="Livvic"/>
              <a:cs typeface="Livvic"/>
              <a:sym typeface="Livvic"/>
            </a:endParaRPr>
          </a:p>
        </p:txBody>
      </p:sp>
      <p:sp>
        <p:nvSpPr>
          <p:cNvPr id="199" name="Google Shape;199;p26"/>
          <p:cNvSpPr txBox="1"/>
          <p:nvPr/>
        </p:nvSpPr>
        <p:spPr>
          <a:xfrm>
            <a:off x="285750" y="2617470"/>
            <a:ext cx="8572500" cy="7314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Pense à utiliser des connecteurs pour lier tes idées : </a:t>
            </a:r>
            <a:r>
              <a:rPr lang="en" sz="1800" b="1">
                <a:solidFill>
                  <a:srgbClr val="040F0F"/>
                </a:solidFill>
                <a:latin typeface="Comic Neue"/>
                <a:ea typeface="Comic Neue"/>
                <a:cs typeface="Comic Neue"/>
                <a:sym typeface="Comic Neue"/>
              </a:rPr>
              <a:t>D'abord</a:t>
            </a:r>
            <a:r>
              <a:rPr lang="en" sz="1800">
                <a:solidFill>
                  <a:srgbClr val="040F0F"/>
                </a:solidFill>
                <a:latin typeface="Comic Neue"/>
                <a:ea typeface="Comic Neue"/>
                <a:cs typeface="Comic Neue"/>
                <a:sym typeface="Comic Neue"/>
              </a:rPr>
              <a:t>, </a:t>
            </a:r>
            <a:r>
              <a:rPr lang="en" sz="1800" b="1">
                <a:solidFill>
                  <a:srgbClr val="040F0F"/>
                </a:solidFill>
                <a:latin typeface="Comic Neue"/>
                <a:ea typeface="Comic Neue"/>
                <a:cs typeface="Comic Neue"/>
                <a:sym typeface="Comic Neue"/>
              </a:rPr>
              <a:t>ensuite</a:t>
            </a:r>
            <a:r>
              <a:rPr lang="en" sz="1800">
                <a:solidFill>
                  <a:srgbClr val="040F0F"/>
                </a:solidFill>
                <a:latin typeface="Comic Neue"/>
                <a:ea typeface="Comic Neue"/>
                <a:cs typeface="Comic Neue"/>
                <a:sym typeface="Comic Neue"/>
              </a:rPr>
              <a:t>, </a:t>
            </a:r>
            <a:r>
              <a:rPr lang="en" sz="1800" b="1">
                <a:solidFill>
                  <a:srgbClr val="040F0F"/>
                </a:solidFill>
                <a:latin typeface="Comic Neue"/>
                <a:ea typeface="Comic Neue"/>
                <a:cs typeface="Comic Neue"/>
                <a:sym typeface="Comic Neue"/>
              </a:rPr>
              <a:t>enfin</a:t>
            </a:r>
            <a:r>
              <a:rPr lang="en" sz="1800">
                <a:solidFill>
                  <a:srgbClr val="040F0F"/>
                </a:solidFill>
                <a:latin typeface="Comic Neue"/>
                <a:ea typeface="Comic Neue"/>
                <a:cs typeface="Comic Neue"/>
                <a:sym typeface="Comic Neue"/>
              </a:rPr>
              <a:t>.</a:t>
            </a:r>
            <a:endParaRPr sz="1800">
              <a:solidFill>
                <a:srgbClr val="040F0F"/>
              </a:solidFill>
              <a:latin typeface="Comic Neue"/>
              <a:ea typeface="Comic Neue"/>
              <a:cs typeface="Comic Neue"/>
              <a:sym typeface="Comic Neue"/>
            </a:endParaRPr>
          </a:p>
        </p:txBody>
      </p:sp>
      <p:sp>
        <p:nvSpPr>
          <p:cNvPr id="200" name="Google Shape;200;p26"/>
          <p:cNvSpPr txBox="1"/>
          <p:nvPr/>
        </p:nvSpPr>
        <p:spPr>
          <a:xfrm>
            <a:off x="765810" y="3486150"/>
            <a:ext cx="7978200" cy="1120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620" b="1">
                <a:solidFill>
                  <a:srgbClr val="573B06"/>
                </a:solidFill>
                <a:latin typeface="Comic Neue"/>
                <a:ea typeface="Comic Neue"/>
                <a:cs typeface="Comic Neue"/>
                <a:sym typeface="Comic Neue"/>
              </a:rPr>
              <a:t>Point clé</a:t>
            </a:r>
            <a:endParaRPr sz="1620" b="1">
              <a:solidFill>
                <a:srgbClr val="573B06"/>
              </a:solidFill>
              <a:latin typeface="Comic Neue"/>
              <a:ea typeface="Comic Neue"/>
              <a:cs typeface="Comic Neue"/>
              <a:sym typeface="Comic Neue"/>
            </a:endParaRPr>
          </a:p>
          <a:p>
            <a:pPr marL="0" marR="0" lvl="0" indent="0" algn="l" rtl="0">
              <a:spcBef>
                <a:spcPts val="360"/>
              </a:spcBef>
              <a:spcAft>
                <a:spcPts val="360"/>
              </a:spcAft>
              <a:buNone/>
            </a:pPr>
            <a:r>
              <a:rPr lang="en" sz="1800">
                <a:solidFill>
                  <a:srgbClr val="573B06"/>
                </a:solidFill>
                <a:latin typeface="Comic Neue"/>
                <a:ea typeface="Comic Neue"/>
                <a:cs typeface="Comic Neue"/>
                <a:sym typeface="Comic Neue"/>
              </a:rPr>
              <a:t>N'oublie pas la ponctuation ! Les points et les virgules aident ton ami à bien comprendre ton histoire.</a:t>
            </a:r>
            <a:endParaRPr sz="1800">
              <a:solidFill>
                <a:srgbClr val="573B06"/>
              </a:solidFill>
              <a:latin typeface="Comic Neue"/>
              <a:ea typeface="Comic Neue"/>
              <a:cs typeface="Comic Neue"/>
              <a:sym typeface="Comic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28"/>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Vérification finale</a:t>
            </a:r>
            <a:endParaRPr sz="2880" b="1">
              <a:solidFill>
                <a:srgbClr val="D90368"/>
              </a:solidFill>
              <a:latin typeface="Livvic"/>
              <a:ea typeface="Livvic"/>
              <a:cs typeface="Livvic"/>
              <a:sym typeface="Livvic"/>
            </a:endParaRPr>
          </a:p>
        </p:txBody>
      </p:sp>
      <p:sp>
        <p:nvSpPr>
          <p:cNvPr id="214" name="Google Shape;214;p28"/>
          <p:cNvSpPr txBox="1"/>
          <p:nvPr/>
        </p:nvSpPr>
        <p:spPr>
          <a:xfrm>
            <a:off x="822960" y="1143000"/>
            <a:ext cx="7372500" cy="11430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11430" marR="11430" lvl="0" indent="0" algn="ctr" rtl="0">
              <a:spcBef>
                <a:spcPts val="360"/>
              </a:spcBef>
              <a:spcAft>
                <a:spcPts val="360"/>
              </a:spcAft>
              <a:buNone/>
            </a:pPr>
            <a:r>
              <a:rPr lang="en" sz="1800">
                <a:solidFill>
                  <a:srgbClr val="040F0F"/>
                </a:solidFill>
                <a:latin typeface="Comic Neue"/>
                <a:ea typeface="Comic Neue"/>
                <a:cs typeface="Comic Neue"/>
                <a:sym typeface="Comic Neue"/>
              </a:rPr>
              <a:t>L'expéditeur est celui qui reçoit la lettre.</a:t>
            </a:r>
            <a:endParaRPr sz="1800">
              <a:solidFill>
                <a:srgbClr val="040F0F"/>
              </a:solidFill>
              <a:latin typeface="Comic Neue"/>
              <a:ea typeface="Comic Neue"/>
              <a:cs typeface="Comic Neue"/>
              <a:sym typeface="Comic Neue"/>
            </a:endParaRPr>
          </a:p>
        </p:txBody>
      </p:sp>
      <p:sp>
        <p:nvSpPr>
          <p:cNvPr id="215" name="Google Shape;215;p28"/>
          <p:cNvSpPr txBox="1"/>
          <p:nvPr/>
        </p:nvSpPr>
        <p:spPr>
          <a:xfrm>
            <a:off x="2571750" y="2857500"/>
            <a:ext cx="1714500" cy="571500"/>
          </a:xfrm>
          <a:prstGeom prst="rect">
            <a:avLst/>
          </a:prstGeom>
          <a:noFill/>
          <a:ln>
            <a:noFill/>
          </a:ln>
        </p:spPr>
        <p:txBody>
          <a:bodyPr spcFirstLastPara="1" wrap="square" lIns="91425" tIns="91425" rIns="91425" bIns="91425" anchor="t" anchorCtr="0">
            <a:noAutofit/>
          </a:bodyPr>
          <a:lstStyle/>
          <a:p>
            <a:pPr marL="0" marR="0" lvl="0" indent="0" algn="ctr" rtl="0">
              <a:spcBef>
                <a:spcPts val="450"/>
              </a:spcBef>
              <a:spcAft>
                <a:spcPts val="450"/>
              </a:spcAft>
              <a:buNone/>
            </a:pPr>
            <a:r>
              <a:rPr lang="en" sz="3600" b="1">
                <a:solidFill>
                  <a:srgbClr val="040F0F"/>
                </a:solidFill>
                <a:latin typeface="Comic Neue"/>
                <a:ea typeface="Comic Neue"/>
                <a:cs typeface="Comic Neue"/>
                <a:sym typeface="Comic Neue"/>
              </a:rPr>
              <a:t>👍</a:t>
            </a:r>
            <a:r>
              <a:rPr lang="en" sz="3600">
                <a:solidFill>
                  <a:srgbClr val="040F0F"/>
                </a:solidFill>
                <a:latin typeface="Comic Neue"/>
                <a:ea typeface="Comic Neue"/>
                <a:cs typeface="Comic Neue"/>
                <a:sym typeface="Comic Neue"/>
              </a:rPr>
              <a:t>​</a:t>
            </a:r>
            <a:endParaRPr sz="3600">
              <a:solidFill>
                <a:srgbClr val="040F0F"/>
              </a:solidFill>
              <a:latin typeface="Comic Neue"/>
              <a:ea typeface="Comic Neue"/>
              <a:cs typeface="Comic Neue"/>
              <a:sym typeface="Comic Neue"/>
            </a:endParaRPr>
          </a:p>
        </p:txBody>
      </p:sp>
      <p:sp>
        <p:nvSpPr>
          <p:cNvPr id="216" name="Google Shape;216;p28"/>
          <p:cNvSpPr txBox="1"/>
          <p:nvPr/>
        </p:nvSpPr>
        <p:spPr>
          <a:xfrm>
            <a:off x="2571750" y="3429000"/>
            <a:ext cx="1714500" cy="5715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360"/>
              </a:spcAft>
              <a:buNone/>
            </a:pPr>
            <a:r>
              <a:rPr lang="en" sz="1980" b="1">
                <a:solidFill>
                  <a:srgbClr val="2C6E49"/>
                </a:solidFill>
                <a:latin typeface="Comic Neue"/>
                <a:ea typeface="Comic Neue"/>
                <a:cs typeface="Comic Neue"/>
                <a:sym typeface="Comic Neue"/>
              </a:rPr>
              <a:t>VRAI</a:t>
            </a:r>
            <a:endParaRPr sz="1980" b="1">
              <a:solidFill>
                <a:srgbClr val="2C6E49"/>
              </a:solidFill>
              <a:latin typeface="Comic Neue"/>
              <a:ea typeface="Comic Neue"/>
              <a:cs typeface="Comic Neue"/>
              <a:sym typeface="Comic Neue"/>
            </a:endParaRPr>
          </a:p>
        </p:txBody>
      </p:sp>
      <p:sp>
        <p:nvSpPr>
          <p:cNvPr id="217" name="Google Shape;217;p28"/>
          <p:cNvSpPr txBox="1"/>
          <p:nvPr/>
        </p:nvSpPr>
        <p:spPr>
          <a:xfrm>
            <a:off x="4857750" y="2857500"/>
            <a:ext cx="1714500" cy="571500"/>
          </a:xfrm>
          <a:prstGeom prst="rect">
            <a:avLst/>
          </a:prstGeom>
          <a:noFill/>
          <a:ln>
            <a:noFill/>
          </a:ln>
        </p:spPr>
        <p:txBody>
          <a:bodyPr spcFirstLastPara="1" wrap="square" lIns="91425" tIns="91425" rIns="91425" bIns="91425" anchor="t" anchorCtr="0">
            <a:noAutofit/>
          </a:bodyPr>
          <a:lstStyle/>
          <a:p>
            <a:pPr marL="0" marR="0" lvl="0" indent="0" algn="ctr" rtl="0">
              <a:spcBef>
                <a:spcPts val="450"/>
              </a:spcBef>
              <a:spcAft>
                <a:spcPts val="450"/>
              </a:spcAft>
              <a:buNone/>
            </a:pPr>
            <a:r>
              <a:rPr lang="en" sz="3600" b="1">
                <a:solidFill>
                  <a:srgbClr val="040F0F"/>
                </a:solidFill>
                <a:latin typeface="Comic Neue"/>
                <a:ea typeface="Comic Neue"/>
                <a:cs typeface="Comic Neue"/>
                <a:sym typeface="Comic Neue"/>
              </a:rPr>
              <a:t>👎</a:t>
            </a:r>
            <a:r>
              <a:rPr lang="en" sz="3600">
                <a:solidFill>
                  <a:srgbClr val="040F0F"/>
                </a:solidFill>
                <a:latin typeface="Comic Neue"/>
                <a:ea typeface="Comic Neue"/>
                <a:cs typeface="Comic Neue"/>
                <a:sym typeface="Comic Neue"/>
              </a:rPr>
              <a:t>​</a:t>
            </a:r>
            <a:endParaRPr sz="3600">
              <a:solidFill>
                <a:srgbClr val="040F0F"/>
              </a:solidFill>
              <a:latin typeface="Comic Neue"/>
              <a:ea typeface="Comic Neue"/>
              <a:cs typeface="Comic Neue"/>
              <a:sym typeface="Comic Neue"/>
            </a:endParaRPr>
          </a:p>
        </p:txBody>
      </p:sp>
      <p:sp>
        <p:nvSpPr>
          <p:cNvPr id="218" name="Google Shape;218;p28"/>
          <p:cNvSpPr txBox="1"/>
          <p:nvPr/>
        </p:nvSpPr>
        <p:spPr>
          <a:xfrm>
            <a:off x="4857750" y="3429000"/>
            <a:ext cx="1714500" cy="5715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360"/>
              </a:spcAft>
              <a:buNone/>
            </a:pPr>
            <a:r>
              <a:rPr lang="en" sz="1980" b="1">
                <a:solidFill>
                  <a:srgbClr val="2C6E49"/>
                </a:solidFill>
                <a:latin typeface="Comic Neue"/>
                <a:ea typeface="Comic Neue"/>
                <a:cs typeface="Comic Neue"/>
                <a:sym typeface="Comic Neue"/>
              </a:rPr>
              <a:t>FAUX</a:t>
            </a:r>
            <a:endParaRPr sz="1980" b="1">
              <a:solidFill>
                <a:srgbClr val="2C6E49"/>
              </a:solidFill>
              <a:latin typeface="Comic Neue"/>
              <a:ea typeface="Comic Neue"/>
              <a:cs typeface="Comic Neue"/>
              <a:sym typeface="Comic Neue"/>
            </a:endParaRPr>
          </a:p>
        </p:txBody>
      </p:sp>
      <p:sp>
        <p:nvSpPr>
          <p:cNvPr id="219" name="Google Shape;219;p28"/>
          <p:cNvSpPr txBox="1"/>
          <p:nvPr/>
        </p:nvSpPr>
        <p:spPr>
          <a:xfrm>
            <a:off x="2411376" y="4000500"/>
            <a:ext cx="4939266" cy="457200"/>
          </a:xfrm>
          <a:prstGeom prst="rect">
            <a:avLst/>
          </a:prstGeom>
          <a:noFill/>
          <a:ln>
            <a:noFill/>
          </a:ln>
        </p:spPr>
        <p:txBody>
          <a:bodyPr spcFirstLastPara="1" wrap="square" lIns="91425" tIns="91425" rIns="91425" bIns="91425" anchor="t" anchorCtr="0">
            <a:noAutofit/>
          </a:bodyPr>
          <a:lstStyle/>
          <a:p>
            <a:pPr marL="0" marR="0" lvl="0" indent="0" algn="r" rtl="0">
              <a:spcBef>
                <a:spcPts val="360"/>
              </a:spcBef>
              <a:spcAft>
                <a:spcPts val="360"/>
              </a:spcAft>
              <a:buNone/>
            </a:pPr>
            <a:r>
              <a:rPr lang="en" sz="1620" dirty="0">
                <a:solidFill>
                  <a:srgbClr val="2C6E49"/>
                </a:solidFill>
                <a:latin typeface="Comic Neue"/>
                <a:ea typeface="Comic Neue"/>
                <a:cs typeface="Comic Neue"/>
                <a:sym typeface="Comic Neue"/>
              </a:rPr>
              <a:t>Maintenant c'est le moment d'expliquer pourquoi...</a:t>
            </a:r>
            <a:endParaRPr sz="1620" dirty="0">
              <a:solidFill>
                <a:srgbClr val="2C6E49"/>
              </a:solidFill>
              <a:latin typeface="Comic Neue"/>
              <a:ea typeface="Comic Neue"/>
              <a:cs typeface="Comic Neue"/>
              <a:sym typeface="Comic Neu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p29"/>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Vérification finale</a:t>
            </a:r>
            <a:endParaRPr sz="2880" b="1">
              <a:solidFill>
                <a:srgbClr val="D90368"/>
              </a:solidFill>
              <a:latin typeface="Livvic"/>
              <a:ea typeface="Livvic"/>
              <a:cs typeface="Livvic"/>
              <a:sym typeface="Livvic"/>
            </a:endParaRPr>
          </a:p>
        </p:txBody>
      </p:sp>
      <p:sp>
        <p:nvSpPr>
          <p:cNvPr id="225" name="Google Shape;225;p29"/>
          <p:cNvSpPr txBox="1"/>
          <p:nvPr/>
        </p:nvSpPr>
        <p:spPr>
          <a:xfrm>
            <a:off x="822960" y="1143000"/>
            <a:ext cx="7372500" cy="11430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11430" marR="11430" lvl="0" indent="0" algn="ctr" rtl="0">
              <a:spcBef>
                <a:spcPts val="360"/>
              </a:spcBef>
              <a:spcAft>
                <a:spcPts val="360"/>
              </a:spcAft>
              <a:buNone/>
            </a:pPr>
            <a:r>
              <a:rPr lang="en" sz="1800">
                <a:solidFill>
                  <a:srgbClr val="040F0F"/>
                </a:solidFill>
                <a:latin typeface="Comic Neue"/>
                <a:ea typeface="Comic Neue"/>
                <a:cs typeface="Comic Neue"/>
                <a:sym typeface="Comic Neue"/>
              </a:rPr>
              <a:t>L'expéditeur est celui qui reçoit la lettre.</a:t>
            </a:r>
            <a:endParaRPr sz="1800">
              <a:solidFill>
                <a:srgbClr val="040F0F"/>
              </a:solidFill>
              <a:latin typeface="Comic Neue"/>
              <a:ea typeface="Comic Neue"/>
              <a:cs typeface="Comic Neue"/>
              <a:sym typeface="Comic Neue"/>
            </a:endParaRPr>
          </a:p>
        </p:txBody>
      </p:sp>
      <p:sp>
        <p:nvSpPr>
          <p:cNvPr id="226" name="Google Shape;226;p29"/>
          <p:cNvSpPr txBox="1"/>
          <p:nvPr/>
        </p:nvSpPr>
        <p:spPr>
          <a:xfrm>
            <a:off x="3714750" y="1965960"/>
            <a:ext cx="1714500" cy="571500"/>
          </a:xfrm>
          <a:prstGeom prst="rect">
            <a:avLst/>
          </a:prstGeom>
          <a:noFill/>
          <a:ln>
            <a:noFill/>
          </a:ln>
        </p:spPr>
        <p:txBody>
          <a:bodyPr spcFirstLastPara="1" wrap="square" lIns="91425" tIns="91425" rIns="91425" bIns="91425" anchor="t" anchorCtr="0">
            <a:noAutofit/>
          </a:bodyPr>
          <a:lstStyle/>
          <a:p>
            <a:pPr marL="0" marR="0" lvl="0" indent="0" algn="ctr" rtl="0">
              <a:spcBef>
                <a:spcPts val="450"/>
              </a:spcBef>
              <a:spcAft>
                <a:spcPts val="450"/>
              </a:spcAft>
              <a:buNone/>
            </a:pPr>
            <a:r>
              <a:rPr lang="en" sz="3600" b="1">
                <a:solidFill>
                  <a:srgbClr val="040F0F"/>
                </a:solidFill>
                <a:latin typeface="Comic Neue"/>
                <a:ea typeface="Comic Neue"/>
                <a:cs typeface="Comic Neue"/>
                <a:sym typeface="Comic Neue"/>
              </a:rPr>
              <a:t>👎</a:t>
            </a:r>
            <a:r>
              <a:rPr lang="en" sz="3600">
                <a:solidFill>
                  <a:srgbClr val="040F0F"/>
                </a:solidFill>
                <a:latin typeface="Comic Neue"/>
                <a:ea typeface="Comic Neue"/>
                <a:cs typeface="Comic Neue"/>
                <a:sym typeface="Comic Neue"/>
              </a:rPr>
              <a:t>​</a:t>
            </a:r>
            <a:endParaRPr sz="3600">
              <a:solidFill>
                <a:srgbClr val="040F0F"/>
              </a:solidFill>
              <a:latin typeface="Comic Neue"/>
              <a:ea typeface="Comic Neue"/>
              <a:cs typeface="Comic Neue"/>
              <a:sym typeface="Comic Neue"/>
            </a:endParaRPr>
          </a:p>
        </p:txBody>
      </p:sp>
      <p:sp>
        <p:nvSpPr>
          <p:cNvPr id="227" name="Google Shape;227;p29"/>
          <p:cNvSpPr txBox="1"/>
          <p:nvPr/>
        </p:nvSpPr>
        <p:spPr>
          <a:xfrm>
            <a:off x="285750" y="2686050"/>
            <a:ext cx="8572500" cy="1243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2160" b="1">
                <a:solidFill>
                  <a:srgbClr val="040F0F"/>
                </a:solidFill>
                <a:latin typeface="Comic Neue"/>
                <a:ea typeface="Comic Neue"/>
                <a:cs typeface="Comic Neue"/>
                <a:sym typeface="Comic Neue"/>
              </a:rPr>
              <a:t>Pourquoi est-ce ainsi ?</a:t>
            </a:r>
            <a:endParaRPr sz="2160" b="1">
              <a:solidFill>
                <a:srgbClr val="040F0F"/>
              </a:solidFill>
              <a:latin typeface="Comic Neue"/>
              <a:ea typeface="Comic Neue"/>
              <a:cs typeface="Comic Neue"/>
              <a:sym typeface="Comic Neue"/>
            </a:endParaRPr>
          </a:p>
          <a:p>
            <a:pPr marL="0" marR="0" lvl="0" indent="0" algn="l" rtl="0">
              <a:spcBef>
                <a:spcPts val="360"/>
              </a:spcBef>
              <a:spcAft>
                <a:spcPts val="0"/>
              </a:spcAft>
              <a:buNone/>
            </a:pPr>
            <a:r>
              <a:rPr lang="en" sz="1800" b="1">
                <a:solidFill>
                  <a:srgbClr val="040F0F"/>
                </a:solidFill>
                <a:latin typeface="Comic Neue"/>
                <a:ea typeface="Comic Neue"/>
                <a:cs typeface="Comic Neue"/>
                <a:sym typeface="Comic Neue"/>
              </a:rPr>
              <a:t>a) </a:t>
            </a:r>
            <a:r>
              <a:rPr lang="en" sz="1800">
                <a:solidFill>
                  <a:srgbClr val="040F0F"/>
                </a:solidFill>
                <a:latin typeface="Comic Neue"/>
                <a:ea typeface="Comic Neue"/>
                <a:cs typeface="Comic Neue"/>
                <a:sym typeface="Comic Neue"/>
              </a:rPr>
              <a:t>C'est le facteur qui décide.</a:t>
            </a:r>
            <a:endParaRPr sz="1800">
              <a:solidFill>
                <a:srgbClr val="040F0F"/>
              </a:solidFill>
              <a:latin typeface="Comic Neue"/>
              <a:ea typeface="Comic Neue"/>
              <a:cs typeface="Comic Neue"/>
              <a:sym typeface="Comic Neue"/>
            </a:endParaRPr>
          </a:p>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b) </a:t>
            </a:r>
            <a:r>
              <a:rPr lang="en" sz="1800">
                <a:solidFill>
                  <a:srgbClr val="040F0F"/>
                </a:solidFill>
                <a:latin typeface="Comic Neue"/>
                <a:ea typeface="Comic Neue"/>
                <a:cs typeface="Comic Neue"/>
                <a:sym typeface="Comic Neue"/>
              </a:rPr>
              <a:t>L'expéditeur est celui qui ENVOIE la lettre.</a:t>
            </a:r>
            <a:endParaRPr sz="1800">
              <a:solidFill>
                <a:srgbClr val="040F0F"/>
              </a:solidFill>
              <a:latin typeface="Comic Neue"/>
              <a:ea typeface="Comic Neue"/>
              <a:cs typeface="Comic Neue"/>
              <a:sym typeface="Comic Neue"/>
            </a:endParaRPr>
          </a:p>
        </p:txBody>
      </p:sp>
      <p:sp>
        <p:nvSpPr>
          <p:cNvPr id="228" name="Google Shape;228;p29"/>
          <p:cNvSpPr txBox="1"/>
          <p:nvPr/>
        </p:nvSpPr>
        <p:spPr>
          <a:xfrm>
            <a:off x="4743450" y="4389120"/>
            <a:ext cx="3966300" cy="457200"/>
          </a:xfrm>
          <a:prstGeom prst="rect">
            <a:avLst/>
          </a:prstGeom>
          <a:noFill/>
          <a:ln>
            <a:noFill/>
          </a:ln>
        </p:spPr>
        <p:txBody>
          <a:bodyPr spcFirstLastPara="1" wrap="square" lIns="91425" tIns="91425" rIns="91425" bIns="91425" anchor="t" anchorCtr="0">
            <a:noAutofit/>
          </a:bodyPr>
          <a:lstStyle/>
          <a:p>
            <a:pPr marL="0" marR="0" lvl="0" indent="0" algn="r" rtl="0">
              <a:spcBef>
                <a:spcPts val="360"/>
              </a:spcBef>
              <a:spcAft>
                <a:spcPts val="360"/>
              </a:spcAft>
              <a:buNone/>
            </a:pPr>
            <a:r>
              <a:rPr lang="en" sz="1620">
                <a:solidFill>
                  <a:srgbClr val="2C6E49"/>
                </a:solidFill>
                <a:latin typeface="Comic Neue"/>
                <a:ea typeface="Comic Neue"/>
                <a:cs typeface="Comic Neue"/>
                <a:sym typeface="Comic Neue"/>
              </a:rPr>
              <a:t>Réponses à la diapositive suivante...</a:t>
            </a:r>
            <a:endParaRPr sz="1620">
              <a:solidFill>
                <a:srgbClr val="2C6E49"/>
              </a:solidFill>
              <a:latin typeface="Comic Neue"/>
              <a:ea typeface="Comic Neue"/>
              <a:cs typeface="Comic Neue"/>
              <a:sym typeface="Comic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sp>
        <p:nvSpPr>
          <p:cNvPr id="233" name="Google Shape;233;p30"/>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Vérification finale</a:t>
            </a:r>
            <a:endParaRPr sz="2880" b="1">
              <a:solidFill>
                <a:srgbClr val="D90368"/>
              </a:solidFill>
              <a:latin typeface="Livvic"/>
              <a:ea typeface="Livvic"/>
              <a:cs typeface="Livvic"/>
              <a:sym typeface="Livvic"/>
            </a:endParaRPr>
          </a:p>
        </p:txBody>
      </p:sp>
      <p:sp>
        <p:nvSpPr>
          <p:cNvPr id="234" name="Google Shape;234;p30"/>
          <p:cNvSpPr txBox="1"/>
          <p:nvPr/>
        </p:nvSpPr>
        <p:spPr>
          <a:xfrm>
            <a:off x="822960" y="1143000"/>
            <a:ext cx="7372500" cy="11430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11430" marR="11430" lvl="0" indent="0" algn="ctr" rtl="0">
              <a:spcBef>
                <a:spcPts val="360"/>
              </a:spcBef>
              <a:spcAft>
                <a:spcPts val="360"/>
              </a:spcAft>
              <a:buNone/>
            </a:pPr>
            <a:r>
              <a:rPr lang="en" sz="1800">
                <a:solidFill>
                  <a:srgbClr val="040F0F"/>
                </a:solidFill>
                <a:latin typeface="Comic Neue"/>
                <a:ea typeface="Comic Neue"/>
                <a:cs typeface="Comic Neue"/>
                <a:sym typeface="Comic Neue"/>
              </a:rPr>
              <a:t>L'expéditeur est celui qui reçoit la lettre.</a:t>
            </a:r>
            <a:endParaRPr sz="1800">
              <a:solidFill>
                <a:srgbClr val="040F0F"/>
              </a:solidFill>
              <a:latin typeface="Comic Neue"/>
              <a:ea typeface="Comic Neue"/>
              <a:cs typeface="Comic Neue"/>
              <a:sym typeface="Comic Neue"/>
            </a:endParaRPr>
          </a:p>
        </p:txBody>
      </p:sp>
      <p:sp>
        <p:nvSpPr>
          <p:cNvPr id="235" name="Google Shape;235;p30"/>
          <p:cNvSpPr txBox="1"/>
          <p:nvPr/>
        </p:nvSpPr>
        <p:spPr>
          <a:xfrm>
            <a:off x="3714750" y="1965960"/>
            <a:ext cx="1714500" cy="571500"/>
          </a:xfrm>
          <a:prstGeom prst="rect">
            <a:avLst/>
          </a:prstGeom>
          <a:noFill/>
          <a:ln>
            <a:noFill/>
          </a:ln>
        </p:spPr>
        <p:txBody>
          <a:bodyPr spcFirstLastPara="1" wrap="square" lIns="91425" tIns="91425" rIns="91425" bIns="91425" anchor="t" anchorCtr="0">
            <a:noAutofit/>
          </a:bodyPr>
          <a:lstStyle/>
          <a:p>
            <a:pPr marL="0" marR="0" lvl="0" indent="0" algn="ctr" rtl="0">
              <a:spcBef>
                <a:spcPts val="450"/>
              </a:spcBef>
              <a:spcAft>
                <a:spcPts val="450"/>
              </a:spcAft>
              <a:buNone/>
            </a:pPr>
            <a:r>
              <a:rPr lang="en" sz="3600" b="1">
                <a:solidFill>
                  <a:srgbClr val="040F0F"/>
                </a:solidFill>
                <a:latin typeface="Comic Neue"/>
                <a:ea typeface="Comic Neue"/>
                <a:cs typeface="Comic Neue"/>
                <a:sym typeface="Comic Neue"/>
              </a:rPr>
              <a:t>👎</a:t>
            </a:r>
            <a:r>
              <a:rPr lang="en" sz="3600">
                <a:solidFill>
                  <a:srgbClr val="040F0F"/>
                </a:solidFill>
                <a:latin typeface="Comic Neue"/>
                <a:ea typeface="Comic Neue"/>
                <a:cs typeface="Comic Neue"/>
                <a:sym typeface="Comic Neue"/>
              </a:rPr>
              <a:t>​</a:t>
            </a:r>
            <a:endParaRPr sz="3600">
              <a:solidFill>
                <a:srgbClr val="040F0F"/>
              </a:solidFill>
              <a:latin typeface="Comic Neue"/>
              <a:ea typeface="Comic Neue"/>
              <a:cs typeface="Comic Neue"/>
              <a:sym typeface="Comic Neue"/>
            </a:endParaRPr>
          </a:p>
        </p:txBody>
      </p:sp>
      <p:sp>
        <p:nvSpPr>
          <p:cNvPr id="236" name="Google Shape;236;p30"/>
          <p:cNvSpPr txBox="1"/>
          <p:nvPr/>
        </p:nvSpPr>
        <p:spPr>
          <a:xfrm>
            <a:off x="8366760" y="342900"/>
            <a:ext cx="548700" cy="548700"/>
          </a:xfrm>
          <a:prstGeom prst="rect">
            <a:avLst/>
          </a:prstGeom>
          <a:noFill/>
          <a:ln>
            <a:noFill/>
          </a:ln>
        </p:spPr>
        <p:txBody>
          <a:bodyPr spcFirstLastPara="1" wrap="square" lIns="91425" tIns="91425" rIns="91425" bIns="91425" anchor="ctr" anchorCtr="0">
            <a:noAutofit/>
          </a:bodyPr>
          <a:lstStyle/>
          <a:p>
            <a:pPr marL="0" marR="0" lvl="0" indent="0" algn="r" rtl="0">
              <a:spcBef>
                <a:spcPts val="450"/>
              </a:spcBef>
              <a:spcAft>
                <a:spcPts val="450"/>
              </a:spcAft>
              <a:buNone/>
            </a:pPr>
            <a:r>
              <a:rPr lang="en" sz="3600">
                <a:solidFill>
                  <a:srgbClr val="040F0F"/>
                </a:solidFill>
                <a:latin typeface="Comic Neue"/>
                <a:ea typeface="Comic Neue"/>
                <a:cs typeface="Comic Neue"/>
                <a:sym typeface="Comic Neue"/>
              </a:rPr>
              <a:t>✅​</a:t>
            </a:r>
            <a:endParaRPr sz="3600">
              <a:solidFill>
                <a:srgbClr val="040F0F"/>
              </a:solidFill>
              <a:latin typeface="Comic Neue"/>
              <a:ea typeface="Comic Neue"/>
              <a:cs typeface="Comic Neue"/>
              <a:sym typeface="Comic Neue"/>
            </a:endParaRPr>
          </a:p>
        </p:txBody>
      </p:sp>
      <p:sp>
        <p:nvSpPr>
          <p:cNvPr id="237" name="Google Shape;237;p30"/>
          <p:cNvSpPr txBox="1"/>
          <p:nvPr/>
        </p:nvSpPr>
        <p:spPr>
          <a:xfrm>
            <a:off x="285750" y="2686050"/>
            <a:ext cx="8572500" cy="1243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2160" b="1">
                <a:solidFill>
                  <a:srgbClr val="040F0F"/>
                </a:solidFill>
                <a:latin typeface="Comic Neue"/>
                <a:ea typeface="Comic Neue"/>
                <a:cs typeface="Comic Neue"/>
                <a:sym typeface="Comic Neue"/>
              </a:rPr>
              <a:t>Pourquoi est-ce ainsi ?</a:t>
            </a:r>
            <a:endParaRPr sz="2160" b="1">
              <a:solidFill>
                <a:srgbClr val="040F0F"/>
              </a:solidFill>
              <a:latin typeface="Comic Neue"/>
              <a:ea typeface="Comic Neue"/>
              <a:cs typeface="Comic Neue"/>
              <a:sym typeface="Comic Neue"/>
            </a:endParaRPr>
          </a:p>
          <a:p>
            <a:pPr marL="0" marR="0" lvl="0" indent="0" algn="l" rtl="0">
              <a:spcBef>
                <a:spcPts val="360"/>
              </a:spcBef>
              <a:spcAft>
                <a:spcPts val="0"/>
              </a:spcAft>
              <a:buNone/>
            </a:pPr>
            <a:r>
              <a:rPr lang="en" sz="1800" b="1">
                <a:solidFill>
                  <a:srgbClr val="040F0F"/>
                </a:solidFill>
                <a:latin typeface="Comic Neue"/>
                <a:ea typeface="Comic Neue"/>
                <a:cs typeface="Comic Neue"/>
                <a:sym typeface="Comic Neue"/>
              </a:rPr>
              <a:t>a) </a:t>
            </a:r>
            <a:r>
              <a:rPr lang="en" sz="1800">
                <a:solidFill>
                  <a:srgbClr val="040F0F"/>
                </a:solidFill>
                <a:latin typeface="Comic Neue"/>
                <a:ea typeface="Comic Neue"/>
                <a:cs typeface="Comic Neue"/>
                <a:sym typeface="Comic Neue"/>
              </a:rPr>
              <a:t>C'est le facteur qui décide.</a:t>
            </a:r>
            <a:endParaRPr sz="1800">
              <a:solidFill>
                <a:srgbClr val="040F0F"/>
              </a:solidFill>
              <a:latin typeface="Comic Neue"/>
              <a:ea typeface="Comic Neue"/>
              <a:cs typeface="Comic Neue"/>
              <a:sym typeface="Comic Neue"/>
            </a:endParaRPr>
          </a:p>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b) </a:t>
            </a:r>
            <a:r>
              <a:rPr lang="en" sz="1800">
                <a:solidFill>
                  <a:srgbClr val="040F0F"/>
                </a:solidFill>
                <a:latin typeface="Comic Neue"/>
                <a:ea typeface="Comic Neue"/>
                <a:cs typeface="Comic Neue"/>
                <a:sym typeface="Comic Neue"/>
              </a:rPr>
              <a:t>L'expéditeur est celui qui ENVOIE la lettre. ✅​</a:t>
            </a:r>
            <a:endParaRPr sz="1800">
              <a:solidFill>
                <a:srgbClr val="040F0F"/>
              </a:solidFill>
              <a:latin typeface="Comic Neue"/>
              <a:ea typeface="Comic Neue"/>
              <a:cs typeface="Comic Neue"/>
              <a:sym typeface="Comic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a:blip r:embed="rId4">
            <a:alphaModFix/>
          </a:blip>
          <a:stretch>
            <a:fillRect/>
          </a:stretch>
        </p:blipFill>
        <p:spPr>
          <a:xfrm>
            <a:off x="1188720" y="-10716"/>
            <a:ext cx="6800850" cy="51649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pic>
        <p:nvPicPr>
          <p:cNvPr id="242" name="Google Shape;242;p31"/>
          <p:cNvPicPr preferRelativeResize="0"/>
          <p:nvPr/>
        </p:nvPicPr>
        <p:blipFill>
          <a:blip r:embed="rId4">
            <a:alphaModFix/>
          </a:blip>
          <a:stretch>
            <a:fillRect/>
          </a:stretch>
        </p:blipFill>
        <p:spPr>
          <a:xfrm>
            <a:off x="3829050" y="1028700"/>
            <a:ext cx="2114550" cy="1314450"/>
          </a:xfrm>
          <a:prstGeom prst="rect">
            <a:avLst/>
          </a:prstGeom>
          <a:noFill/>
          <a:ln>
            <a:noFill/>
          </a:ln>
        </p:spPr>
      </p:pic>
      <p:pic>
        <p:nvPicPr>
          <p:cNvPr id="243" name="Google Shape;243;p31"/>
          <p:cNvPicPr preferRelativeResize="0"/>
          <p:nvPr/>
        </p:nvPicPr>
        <p:blipFill>
          <a:blip r:embed="rId5">
            <a:alphaModFix/>
          </a:blip>
          <a:stretch>
            <a:fillRect/>
          </a:stretch>
        </p:blipFill>
        <p:spPr>
          <a:xfrm>
            <a:off x="6686550" y="1028700"/>
            <a:ext cx="2114550" cy="1314450"/>
          </a:xfrm>
          <a:prstGeom prst="rect">
            <a:avLst/>
          </a:prstGeom>
          <a:noFill/>
          <a:ln>
            <a:noFill/>
          </a:ln>
        </p:spPr>
      </p:pic>
      <p:pic>
        <p:nvPicPr>
          <p:cNvPr id="244" name="Google Shape;244;p31"/>
          <p:cNvPicPr preferRelativeResize="0"/>
          <p:nvPr/>
        </p:nvPicPr>
        <p:blipFill>
          <a:blip r:embed="rId6">
            <a:alphaModFix/>
          </a:blip>
          <a:stretch>
            <a:fillRect/>
          </a:stretch>
        </p:blipFill>
        <p:spPr>
          <a:xfrm>
            <a:off x="3829050" y="3028950"/>
            <a:ext cx="2114550" cy="1314450"/>
          </a:xfrm>
          <a:prstGeom prst="rect">
            <a:avLst/>
          </a:prstGeom>
          <a:noFill/>
          <a:ln>
            <a:noFill/>
          </a:ln>
        </p:spPr>
      </p:pic>
      <p:pic>
        <p:nvPicPr>
          <p:cNvPr id="245" name="Google Shape;245;p31"/>
          <p:cNvPicPr preferRelativeResize="0"/>
          <p:nvPr/>
        </p:nvPicPr>
        <p:blipFill>
          <a:blip r:embed="rId7">
            <a:alphaModFix/>
          </a:blip>
          <a:stretch>
            <a:fillRect/>
          </a:stretch>
        </p:blipFill>
        <p:spPr>
          <a:xfrm>
            <a:off x="6686550" y="3028950"/>
            <a:ext cx="2114550" cy="1314450"/>
          </a:xfrm>
          <a:prstGeom prst="rect">
            <a:avLst/>
          </a:prstGeom>
          <a:noFill/>
          <a:ln>
            <a:noFill/>
          </a:ln>
        </p:spPr>
      </p:pic>
      <p:sp>
        <p:nvSpPr>
          <p:cNvPr id="246" name="Google Shape;246;p31"/>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Associe les mots aux images</a:t>
            </a:r>
            <a:endParaRPr sz="2880" b="1">
              <a:solidFill>
                <a:srgbClr val="D90368"/>
              </a:solidFill>
              <a:latin typeface="Livvic"/>
              <a:ea typeface="Livvic"/>
              <a:cs typeface="Livvic"/>
              <a:sym typeface="Livvic"/>
            </a:endParaRPr>
          </a:p>
        </p:txBody>
      </p:sp>
      <p:sp>
        <p:nvSpPr>
          <p:cNvPr id="247" name="Google Shape;247;p31"/>
          <p:cNvSpPr txBox="1"/>
          <p:nvPr/>
        </p:nvSpPr>
        <p:spPr>
          <a:xfrm>
            <a:off x="285750" y="10287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1.</a:t>
            </a:r>
            <a:endParaRPr sz="1800" b="1">
              <a:solidFill>
                <a:srgbClr val="040F0F"/>
              </a:solidFill>
              <a:latin typeface="Comic Neue"/>
              <a:ea typeface="Comic Neue"/>
              <a:cs typeface="Comic Neue"/>
              <a:sym typeface="Comic Neue"/>
            </a:endParaRPr>
          </a:p>
        </p:txBody>
      </p:sp>
      <p:sp>
        <p:nvSpPr>
          <p:cNvPr id="248" name="Google Shape;248;p31"/>
          <p:cNvSpPr txBox="1"/>
          <p:nvPr/>
        </p:nvSpPr>
        <p:spPr>
          <a:xfrm>
            <a:off x="685800" y="1028700"/>
            <a:ext cx="25146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Le Destinataire</a:t>
            </a:r>
            <a:endParaRPr sz="1800" b="1">
              <a:solidFill>
                <a:srgbClr val="040F0F"/>
              </a:solidFill>
              <a:latin typeface="Comic Neue"/>
              <a:ea typeface="Comic Neue"/>
              <a:cs typeface="Comic Neue"/>
              <a:sym typeface="Comic Neue"/>
            </a:endParaRPr>
          </a:p>
        </p:txBody>
      </p:sp>
      <p:sp>
        <p:nvSpPr>
          <p:cNvPr id="249" name="Google Shape;249;p31"/>
          <p:cNvSpPr txBox="1"/>
          <p:nvPr/>
        </p:nvSpPr>
        <p:spPr>
          <a:xfrm>
            <a:off x="285750" y="18288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2.</a:t>
            </a:r>
            <a:endParaRPr sz="1800" b="1">
              <a:solidFill>
                <a:srgbClr val="040F0F"/>
              </a:solidFill>
              <a:latin typeface="Comic Neue"/>
              <a:ea typeface="Comic Neue"/>
              <a:cs typeface="Comic Neue"/>
              <a:sym typeface="Comic Neue"/>
            </a:endParaRPr>
          </a:p>
        </p:txBody>
      </p:sp>
      <p:sp>
        <p:nvSpPr>
          <p:cNvPr id="250" name="Google Shape;250;p31"/>
          <p:cNvSpPr txBox="1"/>
          <p:nvPr/>
        </p:nvSpPr>
        <p:spPr>
          <a:xfrm>
            <a:off x="685800" y="1828800"/>
            <a:ext cx="25146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L'Expéditeur</a:t>
            </a:r>
            <a:endParaRPr sz="1800" b="1">
              <a:solidFill>
                <a:srgbClr val="040F0F"/>
              </a:solidFill>
              <a:latin typeface="Comic Neue"/>
              <a:ea typeface="Comic Neue"/>
              <a:cs typeface="Comic Neue"/>
              <a:sym typeface="Comic Neue"/>
            </a:endParaRPr>
          </a:p>
        </p:txBody>
      </p:sp>
      <p:sp>
        <p:nvSpPr>
          <p:cNvPr id="251" name="Google Shape;251;p31"/>
          <p:cNvSpPr txBox="1"/>
          <p:nvPr/>
        </p:nvSpPr>
        <p:spPr>
          <a:xfrm>
            <a:off x="285750" y="26289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3.</a:t>
            </a:r>
            <a:endParaRPr sz="1800" b="1">
              <a:solidFill>
                <a:srgbClr val="040F0F"/>
              </a:solidFill>
              <a:latin typeface="Comic Neue"/>
              <a:ea typeface="Comic Neue"/>
              <a:cs typeface="Comic Neue"/>
              <a:sym typeface="Comic Neue"/>
            </a:endParaRPr>
          </a:p>
        </p:txBody>
      </p:sp>
      <p:sp>
        <p:nvSpPr>
          <p:cNvPr id="252" name="Google Shape;252;p31"/>
          <p:cNvSpPr txBox="1"/>
          <p:nvPr/>
        </p:nvSpPr>
        <p:spPr>
          <a:xfrm>
            <a:off x="685800" y="2628900"/>
            <a:ext cx="25146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Loisir Captivant</a:t>
            </a:r>
            <a:endParaRPr sz="1800" b="1">
              <a:solidFill>
                <a:srgbClr val="040F0F"/>
              </a:solidFill>
              <a:latin typeface="Comic Neue"/>
              <a:ea typeface="Comic Neue"/>
              <a:cs typeface="Comic Neue"/>
              <a:sym typeface="Comic Neue"/>
            </a:endParaRPr>
          </a:p>
        </p:txBody>
      </p:sp>
      <p:sp>
        <p:nvSpPr>
          <p:cNvPr id="253" name="Google Shape;253;p31"/>
          <p:cNvSpPr txBox="1"/>
          <p:nvPr/>
        </p:nvSpPr>
        <p:spPr>
          <a:xfrm>
            <a:off x="285750" y="34290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4.</a:t>
            </a:r>
            <a:endParaRPr sz="1800" b="1">
              <a:solidFill>
                <a:srgbClr val="040F0F"/>
              </a:solidFill>
              <a:latin typeface="Comic Neue"/>
              <a:ea typeface="Comic Neue"/>
              <a:cs typeface="Comic Neue"/>
              <a:sym typeface="Comic Neue"/>
            </a:endParaRPr>
          </a:p>
        </p:txBody>
      </p:sp>
      <p:sp>
        <p:nvSpPr>
          <p:cNvPr id="254" name="Google Shape;254;p31"/>
          <p:cNvSpPr txBox="1"/>
          <p:nvPr/>
        </p:nvSpPr>
        <p:spPr>
          <a:xfrm>
            <a:off x="685800" y="3429000"/>
            <a:ext cx="25146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620" b="1">
                <a:solidFill>
                  <a:srgbClr val="040F0F"/>
                </a:solidFill>
                <a:latin typeface="Comic Neue"/>
                <a:ea typeface="Comic Neue"/>
                <a:cs typeface="Comic Neue"/>
                <a:sym typeface="Comic Neue"/>
              </a:rPr>
              <a:t>Connecteurs Logiques</a:t>
            </a:r>
            <a:endParaRPr sz="1620" b="1">
              <a:solidFill>
                <a:srgbClr val="040F0F"/>
              </a:solidFill>
              <a:latin typeface="Comic Neue"/>
              <a:ea typeface="Comic Neue"/>
              <a:cs typeface="Comic Neue"/>
              <a:sym typeface="Comic Neue"/>
            </a:endParaRPr>
          </a:p>
        </p:txBody>
      </p:sp>
      <p:sp>
        <p:nvSpPr>
          <p:cNvPr id="255" name="Google Shape;255;p31"/>
          <p:cNvSpPr txBox="1"/>
          <p:nvPr/>
        </p:nvSpPr>
        <p:spPr>
          <a:xfrm>
            <a:off x="3429000" y="10287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a)</a:t>
            </a:r>
            <a:endParaRPr sz="1800" b="1">
              <a:solidFill>
                <a:srgbClr val="040F0F"/>
              </a:solidFill>
              <a:latin typeface="Comic Neue"/>
              <a:ea typeface="Comic Neue"/>
              <a:cs typeface="Comic Neue"/>
              <a:sym typeface="Comic Neue"/>
            </a:endParaRPr>
          </a:p>
        </p:txBody>
      </p:sp>
      <p:sp>
        <p:nvSpPr>
          <p:cNvPr id="256" name="Google Shape;256;p31"/>
          <p:cNvSpPr txBox="1"/>
          <p:nvPr/>
        </p:nvSpPr>
        <p:spPr>
          <a:xfrm>
            <a:off x="6286500" y="10287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b)</a:t>
            </a:r>
            <a:endParaRPr sz="1800" b="1">
              <a:solidFill>
                <a:srgbClr val="040F0F"/>
              </a:solidFill>
              <a:latin typeface="Comic Neue"/>
              <a:ea typeface="Comic Neue"/>
              <a:cs typeface="Comic Neue"/>
              <a:sym typeface="Comic Neue"/>
            </a:endParaRPr>
          </a:p>
        </p:txBody>
      </p:sp>
      <p:sp>
        <p:nvSpPr>
          <p:cNvPr id="257" name="Google Shape;257;p31"/>
          <p:cNvSpPr txBox="1"/>
          <p:nvPr/>
        </p:nvSpPr>
        <p:spPr>
          <a:xfrm>
            <a:off x="3429000" y="302895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c)</a:t>
            </a:r>
            <a:endParaRPr sz="1800" b="1">
              <a:solidFill>
                <a:srgbClr val="040F0F"/>
              </a:solidFill>
              <a:latin typeface="Comic Neue"/>
              <a:ea typeface="Comic Neue"/>
              <a:cs typeface="Comic Neue"/>
              <a:sym typeface="Comic Neue"/>
            </a:endParaRPr>
          </a:p>
        </p:txBody>
      </p:sp>
      <p:sp>
        <p:nvSpPr>
          <p:cNvPr id="258" name="Google Shape;258;p31"/>
          <p:cNvSpPr txBox="1"/>
          <p:nvPr/>
        </p:nvSpPr>
        <p:spPr>
          <a:xfrm>
            <a:off x="6286500" y="302895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d)</a:t>
            </a:r>
            <a:endParaRPr sz="1800" b="1">
              <a:solidFill>
                <a:srgbClr val="040F0F"/>
              </a:solidFill>
              <a:latin typeface="Comic Neue"/>
              <a:ea typeface="Comic Neue"/>
              <a:cs typeface="Comic Neue"/>
              <a:sym typeface="Comic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pic>
        <p:nvPicPr>
          <p:cNvPr id="263" name="Google Shape;263;p32"/>
          <p:cNvPicPr preferRelativeResize="0"/>
          <p:nvPr/>
        </p:nvPicPr>
        <p:blipFill>
          <a:blip r:embed="rId4">
            <a:alphaModFix/>
          </a:blip>
          <a:stretch>
            <a:fillRect/>
          </a:stretch>
        </p:blipFill>
        <p:spPr>
          <a:xfrm>
            <a:off x="7349490" y="-91440"/>
            <a:ext cx="1828800" cy="1828800"/>
          </a:xfrm>
          <a:prstGeom prst="rect">
            <a:avLst/>
          </a:prstGeom>
          <a:noFill/>
          <a:ln>
            <a:noFill/>
          </a:ln>
        </p:spPr>
      </p:pic>
      <p:sp>
        <p:nvSpPr>
          <p:cNvPr id="264" name="Google Shape;264;p32"/>
          <p:cNvSpPr txBox="1"/>
          <p:nvPr/>
        </p:nvSpPr>
        <p:spPr>
          <a:xfrm>
            <a:off x="285750" y="171450"/>
            <a:ext cx="8572500" cy="11157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Atelier d'écriture : Analyse et rédaction de la lettre</a:t>
            </a:r>
            <a:endParaRPr sz="2880" b="1">
              <a:solidFill>
                <a:srgbClr val="D90368"/>
              </a:solidFill>
              <a:latin typeface="Livvic"/>
              <a:ea typeface="Livvic"/>
              <a:cs typeface="Livvic"/>
              <a:sym typeface="Livvic"/>
            </a:endParaRPr>
          </a:p>
        </p:txBody>
      </p:sp>
      <p:sp>
        <p:nvSpPr>
          <p:cNvPr id="265" name="Google Shape;265;p32"/>
          <p:cNvSpPr txBox="1"/>
          <p:nvPr/>
        </p:nvSpPr>
        <p:spPr>
          <a:xfrm>
            <a:off x="285750" y="1143000"/>
            <a:ext cx="8572500" cy="1051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800" b="1">
                <a:solidFill>
                  <a:srgbClr val="2C6E49"/>
                </a:solidFill>
                <a:latin typeface="Comic Neue"/>
                <a:ea typeface="Comic Neue"/>
                <a:cs typeface="Comic Neue"/>
                <a:sym typeface="Comic Neue"/>
              </a:rPr>
              <a:t>Question 1:</a:t>
            </a:r>
            <a:endParaRPr sz="1800" b="1">
              <a:solidFill>
                <a:srgbClr val="2C6E49"/>
              </a:solidFill>
              <a:latin typeface="Comic Neue"/>
              <a:ea typeface="Comic Neue"/>
              <a:cs typeface="Comic Neue"/>
              <a:sym typeface="Comic Neue"/>
            </a:endParaRPr>
          </a:p>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Identifiez l'erreur logique : 'Mon ami m'a envoyé une lettre, je suis donc l'expéditeur.' Expliquez votre raisonnement.</a:t>
            </a:r>
            <a:endParaRPr sz="1800">
              <a:solidFill>
                <a:srgbClr val="040F0F"/>
              </a:solidFill>
              <a:latin typeface="Comic Neue"/>
              <a:ea typeface="Comic Neue"/>
              <a:cs typeface="Comic Neue"/>
              <a:sym typeface="Comic Neue"/>
            </a:endParaRPr>
          </a:p>
        </p:txBody>
      </p:sp>
      <p:sp>
        <p:nvSpPr>
          <p:cNvPr id="266" name="Google Shape;266;p32"/>
          <p:cNvSpPr txBox="1"/>
          <p:nvPr/>
        </p:nvSpPr>
        <p:spPr>
          <a:xfrm>
            <a:off x="285750" y="2286000"/>
            <a:ext cx="8572500" cy="1051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800" b="1">
                <a:solidFill>
                  <a:srgbClr val="2C6E49"/>
                </a:solidFill>
                <a:latin typeface="Comic Neue"/>
                <a:ea typeface="Comic Neue"/>
                <a:cs typeface="Comic Neue"/>
                <a:sym typeface="Comic Neue"/>
              </a:rPr>
              <a:t>Question 2:</a:t>
            </a:r>
            <a:endParaRPr sz="1800" b="1">
              <a:solidFill>
                <a:srgbClr val="2C6E49"/>
              </a:solidFill>
              <a:latin typeface="Comic Neue"/>
              <a:ea typeface="Comic Neue"/>
              <a:cs typeface="Comic Neue"/>
              <a:sym typeface="Comic Neue"/>
            </a:endParaRPr>
          </a:p>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Pourquoi est-il crucial d'utiliser des adjectifs comme 'passionnant' ou 'relaxant' lors de la description d'un loisir à un ami ?</a:t>
            </a:r>
            <a:endParaRPr sz="1800">
              <a:solidFill>
                <a:srgbClr val="040F0F"/>
              </a:solidFill>
              <a:latin typeface="Comic Neue"/>
              <a:ea typeface="Comic Neue"/>
              <a:cs typeface="Comic Neue"/>
              <a:sym typeface="Comic Neue"/>
            </a:endParaRPr>
          </a:p>
        </p:txBody>
      </p:sp>
      <p:sp>
        <p:nvSpPr>
          <p:cNvPr id="267" name="Google Shape;267;p32"/>
          <p:cNvSpPr txBox="1"/>
          <p:nvPr/>
        </p:nvSpPr>
        <p:spPr>
          <a:xfrm>
            <a:off x="285750" y="3429000"/>
            <a:ext cx="8572500" cy="1051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800" b="1">
                <a:solidFill>
                  <a:srgbClr val="2C6E49"/>
                </a:solidFill>
                <a:latin typeface="Comic Neue"/>
                <a:ea typeface="Comic Neue"/>
                <a:cs typeface="Comic Neue"/>
                <a:sym typeface="Comic Neue"/>
              </a:rPr>
              <a:t>Question 3:</a:t>
            </a:r>
            <a:endParaRPr sz="1800" b="1">
              <a:solidFill>
                <a:srgbClr val="2C6E49"/>
              </a:solidFill>
              <a:latin typeface="Comic Neue"/>
              <a:ea typeface="Comic Neue"/>
              <a:cs typeface="Comic Neue"/>
              <a:sym typeface="Comic Neue"/>
            </a:endParaRPr>
          </a:p>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Synthétisez la structure d'une lettre : quels éléments doit-on ajouter pour transformer une simple liste de loisirs en un récit organisé ?</a:t>
            </a:r>
            <a:endParaRPr sz="1800">
              <a:solidFill>
                <a:srgbClr val="040F0F"/>
              </a:solidFill>
              <a:latin typeface="Comic Neue"/>
              <a:ea typeface="Comic Neue"/>
              <a:cs typeface="Comic Neue"/>
              <a:sym typeface="Comic Neue"/>
            </a:endParaRPr>
          </a:p>
        </p:txBody>
      </p:sp>
      <p:sp>
        <p:nvSpPr>
          <p:cNvPr id="268" name="Google Shape;268;p32"/>
          <p:cNvSpPr txBox="1"/>
          <p:nvPr/>
        </p:nvSpPr>
        <p:spPr>
          <a:xfrm>
            <a:off x="4743450" y="4389120"/>
            <a:ext cx="3966300" cy="457200"/>
          </a:xfrm>
          <a:prstGeom prst="rect">
            <a:avLst/>
          </a:prstGeom>
          <a:noFill/>
          <a:ln>
            <a:noFill/>
          </a:ln>
        </p:spPr>
        <p:txBody>
          <a:bodyPr spcFirstLastPara="1" wrap="square" lIns="91425" tIns="91425" rIns="91425" bIns="91425" anchor="t" anchorCtr="0">
            <a:noAutofit/>
          </a:bodyPr>
          <a:lstStyle/>
          <a:p>
            <a:pPr marL="0" marR="0" lvl="0" indent="0" algn="r" rtl="0">
              <a:spcBef>
                <a:spcPts val="360"/>
              </a:spcBef>
              <a:spcAft>
                <a:spcPts val="360"/>
              </a:spcAft>
              <a:buNone/>
            </a:pPr>
            <a:r>
              <a:rPr lang="en" sz="1620">
                <a:solidFill>
                  <a:srgbClr val="2C6E49"/>
                </a:solidFill>
                <a:latin typeface="Comic Neue"/>
                <a:ea typeface="Comic Neue"/>
                <a:cs typeface="Comic Neue"/>
                <a:sym typeface="Comic Neue"/>
              </a:rPr>
              <a:t>Réponses à la diapositive suivante...</a:t>
            </a:r>
            <a:endParaRPr sz="1620">
              <a:solidFill>
                <a:srgbClr val="2C6E49"/>
              </a:solidFill>
              <a:latin typeface="Comic Neue"/>
              <a:ea typeface="Comic Neue"/>
              <a:cs typeface="Comic Neue"/>
              <a:sym typeface="Comic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pic>
        <p:nvPicPr>
          <p:cNvPr id="273" name="Google Shape;273;p33"/>
          <p:cNvPicPr preferRelativeResize="0"/>
          <p:nvPr/>
        </p:nvPicPr>
        <p:blipFill>
          <a:blip r:embed="rId4">
            <a:alphaModFix/>
          </a:blip>
          <a:stretch>
            <a:fillRect/>
          </a:stretch>
        </p:blipFill>
        <p:spPr>
          <a:xfrm>
            <a:off x="0" y="0"/>
            <a:ext cx="9144000" cy="5143500"/>
          </a:xfrm>
          <a:prstGeom prst="rect">
            <a:avLst/>
          </a:prstGeom>
          <a:noFill/>
          <a:ln>
            <a:noFill/>
          </a:ln>
        </p:spPr>
      </p:pic>
      <p:pic>
        <p:nvPicPr>
          <p:cNvPr id="274" name="Google Shape;274;p33"/>
          <p:cNvPicPr preferRelativeResize="0"/>
          <p:nvPr/>
        </p:nvPicPr>
        <p:blipFill>
          <a:blip r:embed="rId5">
            <a:alphaModFix/>
          </a:blip>
          <a:stretch>
            <a:fillRect/>
          </a:stretch>
        </p:blipFill>
        <p:spPr>
          <a:xfrm>
            <a:off x="960120" y="1908810"/>
            <a:ext cx="2697480" cy="2331720"/>
          </a:xfrm>
          <a:prstGeom prst="rect">
            <a:avLst/>
          </a:prstGeom>
          <a:noFill/>
          <a:ln>
            <a:noFill/>
          </a:ln>
        </p:spPr>
      </p:pic>
      <p:sp>
        <p:nvSpPr>
          <p:cNvPr id="275" name="Google Shape;275;p33"/>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Ma plume s'exprime : Raconte ta passion</a:t>
            </a:r>
            <a:endParaRPr sz="2880" b="1">
              <a:solidFill>
                <a:srgbClr val="D90368"/>
              </a:solidFill>
              <a:latin typeface="Livvic"/>
              <a:ea typeface="Livvic"/>
              <a:cs typeface="Livvic"/>
              <a:sym typeface="Livvic"/>
            </a:endParaRPr>
          </a:p>
        </p:txBody>
      </p:sp>
      <p:sp>
        <p:nvSpPr>
          <p:cNvPr id="276" name="Google Shape;276;p33"/>
          <p:cNvSpPr txBox="1"/>
          <p:nvPr/>
        </p:nvSpPr>
        <p:spPr>
          <a:xfrm>
            <a:off x="3806190" y="1440180"/>
            <a:ext cx="4194900" cy="3120300"/>
          </a:xfrm>
          <a:prstGeom prst="rect">
            <a:avLst/>
          </a:prstGeom>
          <a:noFill/>
          <a:ln>
            <a:noFill/>
          </a:ln>
        </p:spPr>
        <p:txBody>
          <a:bodyPr spcFirstLastPara="1" wrap="square" lIns="91425" tIns="91425" rIns="91425" bIns="91425" anchor="ctr" anchorCtr="0">
            <a:noAutofit/>
          </a:bodyPr>
          <a:lstStyle/>
          <a:p>
            <a:pPr marL="0" marR="0" lvl="0" indent="0" algn="l" rtl="0">
              <a:spcBef>
                <a:spcPts val="360"/>
              </a:spcBef>
              <a:spcAft>
                <a:spcPts val="0"/>
              </a:spcAft>
              <a:buNone/>
            </a:pPr>
            <a:r>
              <a:rPr lang="en" sz="1800">
                <a:solidFill>
                  <a:srgbClr val="040F0F"/>
                </a:solidFill>
                <a:latin typeface="Comic Neue"/>
                <a:ea typeface="Comic Neue"/>
                <a:cs typeface="Comic Neue"/>
                <a:sym typeface="Comic Neue"/>
              </a:rPr>
              <a:t>Imagine que tu écris à ton ami pour lui décrire ton </a:t>
            </a:r>
            <a:r>
              <a:rPr lang="en" sz="1800" b="1">
                <a:solidFill>
                  <a:srgbClr val="040F0F"/>
                </a:solidFill>
                <a:latin typeface="Comic Neue"/>
                <a:ea typeface="Comic Neue"/>
                <a:cs typeface="Comic Neue"/>
                <a:sym typeface="Comic Neue"/>
              </a:rPr>
              <a:t>loisir préféré</a:t>
            </a:r>
            <a:r>
              <a:rPr lang="en" sz="1800">
                <a:solidFill>
                  <a:srgbClr val="040F0F"/>
                </a:solidFill>
                <a:latin typeface="Comic Neue"/>
                <a:ea typeface="Comic Neue"/>
                <a:cs typeface="Comic Neue"/>
                <a:sym typeface="Comic Neue"/>
              </a:rPr>
              <a:t> en utilisant au moins </a:t>
            </a:r>
            <a:r>
              <a:rPr lang="en" sz="1800" b="1">
                <a:solidFill>
                  <a:srgbClr val="040F0F"/>
                </a:solidFill>
                <a:latin typeface="Comic Neue"/>
                <a:ea typeface="Comic Neue"/>
                <a:cs typeface="Comic Neue"/>
                <a:sym typeface="Comic Neue"/>
              </a:rPr>
              <a:t>deux adjectifs</a:t>
            </a:r>
            <a:r>
              <a:rPr lang="en" sz="1800">
                <a:solidFill>
                  <a:srgbClr val="040F0F"/>
                </a:solidFill>
                <a:latin typeface="Comic Neue"/>
                <a:ea typeface="Comic Neue"/>
                <a:cs typeface="Comic Neue"/>
                <a:sym typeface="Comic Neue"/>
              </a:rPr>
              <a:t> de sentiments (ex: passionnant, ravi).</a:t>
            </a:r>
            <a:endParaRPr sz="1800">
              <a:solidFill>
                <a:srgbClr val="040F0F"/>
              </a:solidFill>
              <a:latin typeface="Comic Neue"/>
              <a:ea typeface="Comic Neue"/>
              <a:cs typeface="Comic Neue"/>
              <a:sym typeface="Comic Neue"/>
            </a:endParaRPr>
          </a:p>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N'oublie pas d'utiliser un </a:t>
            </a:r>
            <a:r>
              <a:rPr lang="en" sz="1800" b="1">
                <a:solidFill>
                  <a:srgbClr val="040F0F"/>
                </a:solidFill>
                <a:latin typeface="Comic Neue"/>
                <a:ea typeface="Comic Neue"/>
                <a:cs typeface="Comic Neue"/>
                <a:sym typeface="Comic Neue"/>
              </a:rPr>
              <a:t>connecteur logique</a:t>
            </a:r>
            <a:r>
              <a:rPr lang="en" sz="1800">
                <a:solidFill>
                  <a:srgbClr val="040F0F"/>
                </a:solidFill>
                <a:latin typeface="Comic Neue"/>
                <a:ea typeface="Comic Neue"/>
                <a:cs typeface="Comic Neue"/>
                <a:sym typeface="Comic Neue"/>
              </a:rPr>
              <a:t> (comme 'enfin' ou 'ensuite') pour structurer ton explication.</a:t>
            </a:r>
            <a:endParaRPr sz="1800">
              <a:solidFill>
                <a:srgbClr val="040F0F"/>
              </a:solidFill>
              <a:latin typeface="Comic Neue"/>
              <a:ea typeface="Comic Neue"/>
              <a:cs typeface="Comic Neue"/>
              <a:sym typeface="Comic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8"/>
        <p:cNvGrpSpPr/>
        <p:nvPr/>
      </p:nvGrpSpPr>
      <p:grpSpPr>
        <a:xfrm>
          <a:off x="0" y="0"/>
          <a:ext cx="0" cy="0"/>
          <a:chOff x="0" y="0"/>
          <a:chExt cx="0" cy="0"/>
        </a:xfrm>
      </p:grpSpPr>
      <p:pic>
        <p:nvPicPr>
          <p:cNvPr id="289" name="Google Shape;289;p35"/>
          <p:cNvPicPr preferRelativeResize="0"/>
          <p:nvPr/>
        </p:nvPicPr>
        <p:blipFill>
          <a:blip r:embed="rId4">
            <a:alphaModFix/>
          </a:blip>
          <a:stretch>
            <a:fillRect/>
          </a:stretch>
        </p:blipFill>
        <p:spPr>
          <a:xfrm>
            <a:off x="0" y="0"/>
            <a:ext cx="3486150" cy="5143500"/>
          </a:xfrm>
          <a:prstGeom prst="rect">
            <a:avLst/>
          </a:prstGeom>
          <a:noFill/>
          <a:ln>
            <a:noFill/>
          </a:ln>
        </p:spPr>
      </p:pic>
      <p:sp>
        <p:nvSpPr>
          <p:cNvPr id="290" name="Google Shape;290;p35"/>
          <p:cNvSpPr/>
          <p:nvPr/>
        </p:nvSpPr>
        <p:spPr>
          <a:xfrm>
            <a:off x="3714750" y="2868930"/>
            <a:ext cx="5143500" cy="1714500"/>
          </a:xfrm>
          <a:prstGeom prst="roundRect">
            <a:avLst>
              <a:gd name="adj" fmla="val 16667"/>
            </a:avLst>
          </a:prstGeom>
          <a:solidFill>
            <a:srgbClr val="E1F6EF"/>
          </a:solidFill>
          <a:ln w="12700" cap="flat" cmpd="sng">
            <a:solidFill>
              <a:srgbClr val="084D36">
                <a:alpha val="200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1" name="Google Shape;291;p35"/>
          <p:cNvSpPr txBox="1"/>
          <p:nvPr/>
        </p:nvSpPr>
        <p:spPr>
          <a:xfrm>
            <a:off x="3737610" y="2926080"/>
            <a:ext cx="4572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60">
                <a:solidFill>
                  <a:srgbClr val="084D36"/>
                </a:solidFill>
              </a:rPr>
              <a:t>🔍</a:t>
            </a:r>
            <a:endParaRPr sz="2160">
              <a:solidFill>
                <a:srgbClr val="084D36"/>
              </a:solidFill>
            </a:endParaRPr>
          </a:p>
        </p:txBody>
      </p:sp>
      <p:sp>
        <p:nvSpPr>
          <p:cNvPr id="292" name="Google Shape;292;p35"/>
          <p:cNvSpPr txBox="1"/>
          <p:nvPr/>
        </p:nvSpPr>
        <p:spPr>
          <a:xfrm>
            <a:off x="3714750" y="297180"/>
            <a:ext cx="5143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Le Défi du Timbre Magique</a:t>
            </a:r>
            <a:endParaRPr sz="2880" b="1">
              <a:solidFill>
                <a:srgbClr val="D90368"/>
              </a:solidFill>
              <a:latin typeface="Livvic"/>
              <a:ea typeface="Livvic"/>
              <a:cs typeface="Livvic"/>
              <a:sym typeface="Livvic"/>
            </a:endParaRPr>
          </a:p>
        </p:txBody>
      </p:sp>
      <p:sp>
        <p:nvSpPr>
          <p:cNvPr id="293" name="Google Shape;293;p35"/>
          <p:cNvSpPr txBox="1"/>
          <p:nvPr/>
        </p:nvSpPr>
        <p:spPr>
          <a:xfrm>
            <a:off x="3714750" y="1348740"/>
            <a:ext cx="5143500" cy="1627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2160" b="1">
                <a:solidFill>
                  <a:srgbClr val="040F0F"/>
                </a:solidFill>
                <a:latin typeface="Comic Neue"/>
                <a:ea typeface="Comic Neue"/>
                <a:cs typeface="Comic Neue"/>
                <a:sym typeface="Comic Neue"/>
              </a:rPr>
              <a:t>Devenez un Expéditeur Mystérieux !</a:t>
            </a:r>
            <a:endParaRPr sz="2160" b="1">
              <a:solidFill>
                <a:srgbClr val="040F0F"/>
              </a:solidFill>
              <a:latin typeface="Comic Neue"/>
              <a:ea typeface="Comic Neue"/>
              <a:cs typeface="Comic Neue"/>
              <a:sym typeface="Comic Neue"/>
            </a:endParaRPr>
          </a:p>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Imaginez envoyer une lettre anonyme. Votre mission : faire deviner votre passion sans jamais la nommer.</a:t>
            </a:r>
            <a:endParaRPr sz="1800">
              <a:solidFill>
                <a:srgbClr val="040F0F"/>
              </a:solidFill>
              <a:latin typeface="Comic Neue"/>
              <a:ea typeface="Comic Neue"/>
              <a:cs typeface="Comic Neue"/>
              <a:sym typeface="Comic Neue"/>
            </a:endParaRPr>
          </a:p>
        </p:txBody>
      </p:sp>
      <p:sp>
        <p:nvSpPr>
          <p:cNvPr id="294" name="Google Shape;294;p35"/>
          <p:cNvSpPr txBox="1"/>
          <p:nvPr/>
        </p:nvSpPr>
        <p:spPr>
          <a:xfrm>
            <a:off x="4194810" y="2891790"/>
            <a:ext cx="4549200" cy="16689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620" b="1">
                <a:solidFill>
                  <a:srgbClr val="084D36"/>
                </a:solidFill>
                <a:latin typeface="Comic Neue"/>
                <a:ea typeface="Comic Neue"/>
                <a:cs typeface="Comic Neue"/>
                <a:sym typeface="Comic Neue"/>
              </a:rPr>
              <a:t>Exemple</a:t>
            </a:r>
            <a:endParaRPr sz="1620" b="1">
              <a:solidFill>
                <a:srgbClr val="084D36"/>
              </a:solidFill>
              <a:latin typeface="Comic Neue"/>
              <a:ea typeface="Comic Neue"/>
              <a:cs typeface="Comic Neue"/>
              <a:sym typeface="Comic Neue"/>
            </a:endParaRPr>
          </a:p>
          <a:p>
            <a:pPr marL="0" marR="0" lvl="0" indent="0" algn="l" rtl="0">
              <a:spcBef>
                <a:spcPts val="360"/>
              </a:spcBef>
              <a:spcAft>
                <a:spcPts val="360"/>
              </a:spcAft>
              <a:buNone/>
            </a:pPr>
            <a:r>
              <a:rPr lang="en" sz="1800">
                <a:solidFill>
                  <a:srgbClr val="084D36"/>
                </a:solidFill>
                <a:latin typeface="Comic Neue"/>
                <a:ea typeface="Comic Neue"/>
                <a:cs typeface="Comic Neue"/>
                <a:sym typeface="Comic Neue"/>
              </a:rPr>
              <a:t>Si vous aimez le foot, écrivez : "Sur l'herbe, je me sens invincible. Je vise le filet avec force, c'est une sensation extraordinaire."</a:t>
            </a:r>
            <a:endParaRPr sz="1800">
              <a:solidFill>
                <a:srgbClr val="084D36"/>
              </a:solidFill>
              <a:latin typeface="Comic Neue"/>
              <a:ea typeface="Comic Neue"/>
              <a:cs typeface="Comic Neue"/>
              <a:sym typeface="Comic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0"/>
        <p:cNvGrpSpPr/>
        <p:nvPr/>
      </p:nvGrpSpPr>
      <p:grpSpPr>
        <a:xfrm>
          <a:off x="0" y="0"/>
          <a:ext cx="0" cy="0"/>
          <a:chOff x="0" y="0"/>
          <a:chExt cx="0" cy="0"/>
        </a:xfrm>
      </p:grpSpPr>
      <p:pic>
        <p:nvPicPr>
          <p:cNvPr id="281" name="Google Shape;281;p34"/>
          <p:cNvPicPr preferRelativeResize="0"/>
          <p:nvPr/>
        </p:nvPicPr>
        <p:blipFill>
          <a:blip r:embed="rId4">
            <a:alphaModFix/>
          </a:blip>
          <a:stretch>
            <a:fillRect/>
          </a:stretch>
        </p:blipFill>
        <p:spPr>
          <a:xfrm>
            <a:off x="354330" y="651510"/>
            <a:ext cx="8332470" cy="4309110"/>
          </a:xfrm>
          <a:prstGeom prst="rect">
            <a:avLst/>
          </a:prstGeom>
          <a:noFill/>
          <a:ln>
            <a:noFill/>
          </a:ln>
        </p:spPr>
      </p:pic>
      <p:pic>
        <p:nvPicPr>
          <p:cNvPr id="282" name="Google Shape;282;p34"/>
          <p:cNvPicPr preferRelativeResize="0"/>
          <p:nvPr/>
        </p:nvPicPr>
        <p:blipFill>
          <a:blip r:embed="rId5">
            <a:alphaModFix/>
          </a:blip>
          <a:stretch>
            <a:fillRect/>
          </a:stretch>
        </p:blipFill>
        <p:spPr>
          <a:xfrm>
            <a:off x="1303020" y="1657350"/>
            <a:ext cx="2834640" cy="2194560"/>
          </a:xfrm>
          <a:prstGeom prst="rect">
            <a:avLst/>
          </a:prstGeom>
          <a:noFill/>
          <a:ln>
            <a:noFill/>
          </a:ln>
        </p:spPr>
      </p:pic>
      <p:sp>
        <p:nvSpPr>
          <p:cNvPr id="283" name="Google Shape;283;p34"/>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De la Parole au Papier</a:t>
            </a:r>
            <a:endParaRPr sz="2880" b="1">
              <a:solidFill>
                <a:srgbClr val="D90368"/>
              </a:solidFill>
              <a:latin typeface="Livvic"/>
              <a:ea typeface="Livvic"/>
              <a:cs typeface="Livvic"/>
              <a:sym typeface="Livvic"/>
            </a:endParaRPr>
          </a:p>
        </p:txBody>
      </p:sp>
      <p:sp>
        <p:nvSpPr>
          <p:cNvPr id="284" name="Google Shape;284;p34"/>
          <p:cNvSpPr txBox="1"/>
          <p:nvPr/>
        </p:nvSpPr>
        <p:spPr>
          <a:xfrm>
            <a:off x="4297680" y="1828800"/>
            <a:ext cx="3726300" cy="1988700"/>
          </a:xfrm>
          <a:prstGeom prst="rect">
            <a:avLst/>
          </a:prstGeom>
          <a:noFill/>
          <a:ln>
            <a:noFill/>
          </a:ln>
        </p:spPr>
        <p:txBody>
          <a:bodyPr spcFirstLastPara="1" wrap="square" lIns="91425" tIns="91425" rIns="91425" bIns="91425" anchor="ctr"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Pourquoi est-il plus </a:t>
            </a:r>
            <a:r>
              <a:rPr lang="en" sz="1800" b="1">
                <a:solidFill>
                  <a:srgbClr val="040F0F"/>
                </a:solidFill>
                <a:latin typeface="Comic Neue"/>
                <a:ea typeface="Comic Neue"/>
                <a:cs typeface="Comic Neue"/>
                <a:sym typeface="Comic Neue"/>
              </a:rPr>
              <a:t>original</a:t>
            </a:r>
            <a:r>
              <a:rPr lang="en" sz="1800">
                <a:solidFill>
                  <a:srgbClr val="040F0F"/>
                </a:solidFill>
                <a:latin typeface="Comic Neue"/>
                <a:ea typeface="Comic Neue"/>
                <a:cs typeface="Comic Neue"/>
                <a:sym typeface="Comic Neue"/>
              </a:rPr>
              <a:t> de parler de tes </a:t>
            </a:r>
            <a:r>
              <a:rPr lang="en" sz="1800" b="1">
                <a:solidFill>
                  <a:srgbClr val="040F0F"/>
                </a:solidFill>
                <a:latin typeface="Comic Neue"/>
                <a:ea typeface="Comic Neue"/>
                <a:cs typeface="Comic Neue"/>
                <a:sym typeface="Comic Neue"/>
              </a:rPr>
              <a:t>sentiments</a:t>
            </a:r>
            <a:r>
              <a:rPr lang="en" sz="1800">
                <a:solidFill>
                  <a:srgbClr val="040F0F"/>
                </a:solidFill>
                <a:latin typeface="Comic Neue"/>
                <a:ea typeface="Comic Neue"/>
                <a:cs typeface="Comic Neue"/>
                <a:sym typeface="Comic Neue"/>
              </a:rPr>
              <a:t> plutôt que de faire une simple liste de tes activités ?</a:t>
            </a:r>
            <a:endParaRPr sz="1800">
              <a:solidFill>
                <a:srgbClr val="040F0F"/>
              </a:solidFill>
              <a:latin typeface="Comic Neue"/>
              <a:ea typeface="Comic Neue"/>
              <a:cs typeface="Comic Neue"/>
              <a:sym typeface="Comic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pic>
        <p:nvPicPr>
          <p:cNvPr id="299" name="Google Shape;299;p36"/>
          <p:cNvPicPr preferRelativeResize="0"/>
          <p:nvPr/>
        </p:nvPicPr>
        <p:blipFill>
          <a:blip r:embed="rId4">
            <a:alphaModFix/>
          </a:blip>
          <a:stretch>
            <a:fillRect/>
          </a:stretch>
        </p:blipFill>
        <p:spPr>
          <a:xfrm>
            <a:off x="0" y="0"/>
            <a:ext cx="9144000" cy="5143500"/>
          </a:xfrm>
          <a:prstGeom prst="rect">
            <a:avLst/>
          </a:prstGeom>
          <a:noFill/>
          <a:ln>
            <a:noFill/>
          </a:ln>
        </p:spPr>
      </p:pic>
      <p:pic>
        <p:nvPicPr>
          <p:cNvPr id="300" name="Google Shape;300;p36"/>
          <p:cNvPicPr preferRelativeResize="0"/>
          <p:nvPr/>
        </p:nvPicPr>
        <p:blipFill>
          <a:blip r:embed="rId5">
            <a:alphaModFix/>
          </a:blip>
          <a:stretch>
            <a:fillRect/>
          </a:stretch>
        </p:blipFill>
        <p:spPr>
          <a:xfrm>
            <a:off x="960120" y="1909311"/>
            <a:ext cx="2697481" cy="2330718"/>
          </a:xfrm>
          <a:prstGeom prst="rect">
            <a:avLst/>
          </a:prstGeom>
          <a:noFill/>
          <a:ln>
            <a:noFill/>
          </a:ln>
        </p:spPr>
      </p:pic>
      <p:sp>
        <p:nvSpPr>
          <p:cNvPr id="301" name="Google Shape;301;p36"/>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Atelier : Le Parafe Secret</a:t>
            </a:r>
            <a:endParaRPr sz="2880" b="1">
              <a:solidFill>
                <a:srgbClr val="D90368"/>
              </a:solidFill>
              <a:latin typeface="Livvic"/>
              <a:ea typeface="Livvic"/>
              <a:cs typeface="Livvic"/>
              <a:sym typeface="Livvic"/>
            </a:endParaRPr>
          </a:p>
        </p:txBody>
      </p:sp>
      <p:sp>
        <p:nvSpPr>
          <p:cNvPr id="302" name="Google Shape;302;p36"/>
          <p:cNvSpPr txBox="1"/>
          <p:nvPr/>
        </p:nvSpPr>
        <p:spPr>
          <a:xfrm>
            <a:off x="3806190" y="1440180"/>
            <a:ext cx="4194900" cy="3120300"/>
          </a:xfrm>
          <a:prstGeom prst="rect">
            <a:avLst/>
          </a:prstGeom>
          <a:noFill/>
          <a:ln>
            <a:noFill/>
          </a:ln>
        </p:spPr>
        <p:txBody>
          <a:bodyPr spcFirstLastPara="1" wrap="square" lIns="91425" tIns="91425" rIns="91425" bIns="91425" anchor="ctr"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D'abord, je m'isole pour pratiquer cette activité qui me rend ravi. Ensuite, je me sens passionné par la précision de chaque geste accompli. Ce moment de calme absolu reste mon petit jardin secret.</a:t>
            </a:r>
            <a:endParaRPr sz="1800">
              <a:solidFill>
                <a:srgbClr val="040F0F"/>
              </a:solidFill>
              <a:latin typeface="Comic Neue"/>
              <a:ea typeface="Comic Neue"/>
              <a:cs typeface="Comic Neue"/>
              <a:sym typeface="Comic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6"/>
        <p:cNvGrpSpPr/>
        <p:nvPr/>
      </p:nvGrpSpPr>
      <p:grpSpPr>
        <a:xfrm>
          <a:off x="0" y="0"/>
          <a:ext cx="0" cy="0"/>
          <a:chOff x="0" y="0"/>
          <a:chExt cx="0" cy="0"/>
        </a:xfrm>
      </p:grpSpPr>
      <p:sp>
        <p:nvSpPr>
          <p:cNvPr id="307" name="Google Shape;307;p37"/>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Associe les mots aux définitions</a:t>
            </a:r>
            <a:endParaRPr sz="2880" b="1">
              <a:solidFill>
                <a:srgbClr val="D90368"/>
              </a:solidFill>
              <a:latin typeface="Livvic"/>
              <a:ea typeface="Livvic"/>
              <a:cs typeface="Livvic"/>
              <a:sym typeface="Livvic"/>
            </a:endParaRPr>
          </a:p>
        </p:txBody>
      </p:sp>
      <p:sp>
        <p:nvSpPr>
          <p:cNvPr id="308" name="Google Shape;308;p37"/>
          <p:cNvSpPr txBox="1"/>
          <p:nvPr/>
        </p:nvSpPr>
        <p:spPr>
          <a:xfrm>
            <a:off x="285750" y="11430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1.</a:t>
            </a:r>
            <a:endParaRPr sz="1800" b="1">
              <a:solidFill>
                <a:srgbClr val="040F0F"/>
              </a:solidFill>
              <a:latin typeface="Comic Neue"/>
              <a:ea typeface="Comic Neue"/>
              <a:cs typeface="Comic Neue"/>
              <a:sym typeface="Comic Neue"/>
            </a:endParaRPr>
          </a:p>
        </p:txBody>
      </p:sp>
      <p:sp>
        <p:nvSpPr>
          <p:cNvPr id="309" name="Google Shape;309;p37"/>
          <p:cNvSpPr txBox="1"/>
          <p:nvPr/>
        </p:nvSpPr>
        <p:spPr>
          <a:xfrm>
            <a:off x="685800" y="11430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Rédiger</a:t>
            </a:r>
            <a:endParaRPr sz="1800" b="1">
              <a:solidFill>
                <a:srgbClr val="040F0F"/>
              </a:solidFill>
              <a:latin typeface="Comic Neue"/>
              <a:ea typeface="Comic Neue"/>
              <a:cs typeface="Comic Neue"/>
              <a:sym typeface="Comic Neue"/>
            </a:endParaRPr>
          </a:p>
        </p:txBody>
      </p:sp>
      <p:sp>
        <p:nvSpPr>
          <p:cNvPr id="310" name="Google Shape;310;p37"/>
          <p:cNvSpPr txBox="1"/>
          <p:nvPr/>
        </p:nvSpPr>
        <p:spPr>
          <a:xfrm>
            <a:off x="285750" y="20574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2.</a:t>
            </a:r>
            <a:endParaRPr sz="1800" b="1">
              <a:solidFill>
                <a:srgbClr val="040F0F"/>
              </a:solidFill>
              <a:latin typeface="Comic Neue"/>
              <a:ea typeface="Comic Neue"/>
              <a:cs typeface="Comic Neue"/>
              <a:sym typeface="Comic Neue"/>
            </a:endParaRPr>
          </a:p>
        </p:txBody>
      </p:sp>
      <p:sp>
        <p:nvSpPr>
          <p:cNvPr id="311" name="Google Shape;311;p37"/>
          <p:cNvSpPr txBox="1"/>
          <p:nvPr/>
        </p:nvSpPr>
        <p:spPr>
          <a:xfrm>
            <a:off x="685800" y="20574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Connecteurs</a:t>
            </a:r>
            <a:endParaRPr sz="1800" b="1">
              <a:solidFill>
                <a:srgbClr val="040F0F"/>
              </a:solidFill>
              <a:latin typeface="Comic Neue"/>
              <a:ea typeface="Comic Neue"/>
              <a:cs typeface="Comic Neue"/>
              <a:sym typeface="Comic Neue"/>
            </a:endParaRPr>
          </a:p>
        </p:txBody>
      </p:sp>
      <p:sp>
        <p:nvSpPr>
          <p:cNvPr id="312" name="Google Shape;312;p37"/>
          <p:cNvSpPr txBox="1"/>
          <p:nvPr/>
        </p:nvSpPr>
        <p:spPr>
          <a:xfrm>
            <a:off x="285750" y="29718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3.</a:t>
            </a:r>
            <a:endParaRPr sz="1800" b="1">
              <a:solidFill>
                <a:srgbClr val="040F0F"/>
              </a:solidFill>
              <a:latin typeface="Comic Neue"/>
              <a:ea typeface="Comic Neue"/>
              <a:cs typeface="Comic Neue"/>
              <a:sym typeface="Comic Neue"/>
            </a:endParaRPr>
          </a:p>
        </p:txBody>
      </p:sp>
      <p:sp>
        <p:nvSpPr>
          <p:cNvPr id="313" name="Google Shape;313;p37"/>
          <p:cNvSpPr txBox="1"/>
          <p:nvPr/>
        </p:nvSpPr>
        <p:spPr>
          <a:xfrm>
            <a:off x="685800" y="29718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Passionnant</a:t>
            </a:r>
            <a:endParaRPr sz="1800" b="1">
              <a:solidFill>
                <a:srgbClr val="040F0F"/>
              </a:solidFill>
              <a:latin typeface="Comic Neue"/>
              <a:ea typeface="Comic Neue"/>
              <a:cs typeface="Comic Neue"/>
              <a:sym typeface="Comic Neue"/>
            </a:endParaRPr>
          </a:p>
        </p:txBody>
      </p:sp>
      <p:sp>
        <p:nvSpPr>
          <p:cNvPr id="314" name="Google Shape;314;p37"/>
          <p:cNvSpPr txBox="1"/>
          <p:nvPr/>
        </p:nvSpPr>
        <p:spPr>
          <a:xfrm>
            <a:off x="285750" y="38862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4.</a:t>
            </a:r>
            <a:endParaRPr sz="1800" b="1">
              <a:solidFill>
                <a:srgbClr val="040F0F"/>
              </a:solidFill>
              <a:latin typeface="Comic Neue"/>
              <a:ea typeface="Comic Neue"/>
              <a:cs typeface="Comic Neue"/>
              <a:sym typeface="Comic Neue"/>
            </a:endParaRPr>
          </a:p>
        </p:txBody>
      </p:sp>
      <p:sp>
        <p:nvSpPr>
          <p:cNvPr id="315" name="Google Shape;315;p37"/>
          <p:cNvSpPr txBox="1"/>
          <p:nvPr/>
        </p:nvSpPr>
        <p:spPr>
          <a:xfrm>
            <a:off x="685800" y="38862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La structure</a:t>
            </a:r>
            <a:endParaRPr sz="1800" b="1">
              <a:solidFill>
                <a:srgbClr val="040F0F"/>
              </a:solidFill>
              <a:latin typeface="Comic Neue"/>
              <a:ea typeface="Comic Neue"/>
              <a:cs typeface="Comic Neue"/>
              <a:sym typeface="Comic Neue"/>
            </a:endParaRPr>
          </a:p>
        </p:txBody>
      </p:sp>
      <p:sp>
        <p:nvSpPr>
          <p:cNvPr id="316" name="Google Shape;316;p37"/>
          <p:cNvSpPr txBox="1"/>
          <p:nvPr/>
        </p:nvSpPr>
        <p:spPr>
          <a:xfrm>
            <a:off x="3429000" y="11430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a)</a:t>
            </a:r>
            <a:endParaRPr sz="1800" b="1">
              <a:solidFill>
                <a:srgbClr val="040F0F"/>
              </a:solidFill>
              <a:latin typeface="Comic Neue"/>
              <a:ea typeface="Comic Neue"/>
              <a:cs typeface="Comic Neue"/>
              <a:sym typeface="Comic Neue"/>
            </a:endParaRPr>
          </a:p>
        </p:txBody>
      </p:sp>
      <p:sp>
        <p:nvSpPr>
          <p:cNvPr id="317" name="Google Shape;317;p37"/>
          <p:cNvSpPr txBox="1"/>
          <p:nvPr/>
        </p:nvSpPr>
        <p:spPr>
          <a:xfrm>
            <a:off x="3829050" y="1143000"/>
            <a:ext cx="5143500" cy="1051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Adjectif utilisé pour décrire un loisir très intéressant qui retient toute notre attention.</a:t>
            </a:r>
            <a:endParaRPr sz="1800">
              <a:solidFill>
                <a:srgbClr val="040F0F"/>
              </a:solidFill>
              <a:latin typeface="Comic Neue"/>
              <a:ea typeface="Comic Neue"/>
              <a:cs typeface="Comic Neue"/>
              <a:sym typeface="Comic Neue"/>
            </a:endParaRPr>
          </a:p>
        </p:txBody>
      </p:sp>
      <p:sp>
        <p:nvSpPr>
          <p:cNvPr id="318" name="Google Shape;318;p37"/>
          <p:cNvSpPr txBox="1"/>
          <p:nvPr/>
        </p:nvSpPr>
        <p:spPr>
          <a:xfrm>
            <a:off x="3429000" y="20574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b)</a:t>
            </a:r>
            <a:endParaRPr sz="1800" b="1">
              <a:solidFill>
                <a:srgbClr val="040F0F"/>
              </a:solidFill>
              <a:latin typeface="Comic Neue"/>
              <a:ea typeface="Comic Neue"/>
              <a:cs typeface="Comic Neue"/>
              <a:sym typeface="Comic Neue"/>
            </a:endParaRPr>
          </a:p>
        </p:txBody>
      </p:sp>
      <p:sp>
        <p:nvSpPr>
          <p:cNvPr id="319" name="Google Shape;319;p37"/>
          <p:cNvSpPr txBox="1"/>
          <p:nvPr/>
        </p:nvSpPr>
        <p:spPr>
          <a:xfrm>
            <a:off x="3829050" y="2057400"/>
            <a:ext cx="5143500" cy="7314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Mots comme 'ensuite' ou 'enfin' qui servent à organiser les idées dans le texte.</a:t>
            </a:r>
            <a:endParaRPr sz="1800">
              <a:solidFill>
                <a:srgbClr val="040F0F"/>
              </a:solidFill>
              <a:latin typeface="Comic Neue"/>
              <a:ea typeface="Comic Neue"/>
              <a:cs typeface="Comic Neue"/>
              <a:sym typeface="Comic Neue"/>
            </a:endParaRPr>
          </a:p>
        </p:txBody>
      </p:sp>
      <p:sp>
        <p:nvSpPr>
          <p:cNvPr id="320" name="Google Shape;320;p37"/>
          <p:cNvSpPr txBox="1"/>
          <p:nvPr/>
        </p:nvSpPr>
        <p:spPr>
          <a:xfrm>
            <a:off x="3429000" y="29718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c)</a:t>
            </a:r>
            <a:endParaRPr sz="1800" b="1">
              <a:solidFill>
                <a:srgbClr val="040F0F"/>
              </a:solidFill>
              <a:latin typeface="Comic Neue"/>
              <a:ea typeface="Comic Neue"/>
              <a:cs typeface="Comic Neue"/>
              <a:sym typeface="Comic Neue"/>
            </a:endParaRPr>
          </a:p>
        </p:txBody>
      </p:sp>
      <p:sp>
        <p:nvSpPr>
          <p:cNvPr id="321" name="Google Shape;321;p37"/>
          <p:cNvSpPr txBox="1"/>
          <p:nvPr/>
        </p:nvSpPr>
        <p:spPr>
          <a:xfrm>
            <a:off x="3829050" y="2971800"/>
            <a:ext cx="5143500" cy="7314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L'action d'écrire un texte ou une lettre de manière organisée et soignée.</a:t>
            </a:r>
            <a:endParaRPr sz="1800">
              <a:solidFill>
                <a:srgbClr val="040F0F"/>
              </a:solidFill>
              <a:latin typeface="Comic Neue"/>
              <a:ea typeface="Comic Neue"/>
              <a:cs typeface="Comic Neue"/>
              <a:sym typeface="Comic Neue"/>
            </a:endParaRPr>
          </a:p>
        </p:txBody>
      </p:sp>
      <p:sp>
        <p:nvSpPr>
          <p:cNvPr id="322" name="Google Shape;322;p37"/>
          <p:cNvSpPr txBox="1"/>
          <p:nvPr/>
        </p:nvSpPr>
        <p:spPr>
          <a:xfrm>
            <a:off x="3429000" y="38862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d)</a:t>
            </a:r>
            <a:endParaRPr sz="1800" b="1">
              <a:solidFill>
                <a:srgbClr val="040F0F"/>
              </a:solidFill>
              <a:latin typeface="Comic Neue"/>
              <a:ea typeface="Comic Neue"/>
              <a:cs typeface="Comic Neue"/>
              <a:sym typeface="Comic Neue"/>
            </a:endParaRPr>
          </a:p>
        </p:txBody>
      </p:sp>
      <p:sp>
        <p:nvSpPr>
          <p:cNvPr id="323" name="Google Shape;323;p37"/>
          <p:cNvSpPr txBox="1"/>
          <p:nvPr/>
        </p:nvSpPr>
        <p:spPr>
          <a:xfrm>
            <a:off x="3829050" y="3886200"/>
            <a:ext cx="5143500" cy="7314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L'ordre logique des parties d'une lettre : date, formule d'appel, corps et conclusion.</a:t>
            </a:r>
            <a:endParaRPr sz="1800">
              <a:solidFill>
                <a:srgbClr val="040F0F"/>
              </a:solidFill>
              <a:latin typeface="Comic Neue"/>
              <a:ea typeface="Comic Neue"/>
              <a:cs typeface="Comic Neue"/>
              <a:sym typeface="Comic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7"/>
        <p:cNvGrpSpPr/>
        <p:nvPr/>
      </p:nvGrpSpPr>
      <p:grpSpPr>
        <a:xfrm>
          <a:off x="0" y="0"/>
          <a:ext cx="0" cy="0"/>
          <a:chOff x="0" y="0"/>
          <a:chExt cx="0" cy="0"/>
        </a:xfrm>
      </p:grpSpPr>
      <p:sp>
        <p:nvSpPr>
          <p:cNvPr id="328" name="Google Shape;328;p38"/>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Associe les mots aux définitions</a:t>
            </a:r>
            <a:endParaRPr sz="2880" b="1">
              <a:solidFill>
                <a:srgbClr val="D90368"/>
              </a:solidFill>
              <a:latin typeface="Livvic"/>
              <a:ea typeface="Livvic"/>
              <a:cs typeface="Livvic"/>
              <a:sym typeface="Livvic"/>
            </a:endParaRPr>
          </a:p>
        </p:txBody>
      </p:sp>
      <p:sp>
        <p:nvSpPr>
          <p:cNvPr id="329" name="Google Shape;329;p38"/>
          <p:cNvSpPr txBox="1"/>
          <p:nvPr/>
        </p:nvSpPr>
        <p:spPr>
          <a:xfrm>
            <a:off x="8366760" y="342900"/>
            <a:ext cx="548700" cy="548700"/>
          </a:xfrm>
          <a:prstGeom prst="rect">
            <a:avLst/>
          </a:prstGeom>
          <a:noFill/>
          <a:ln>
            <a:noFill/>
          </a:ln>
        </p:spPr>
        <p:txBody>
          <a:bodyPr spcFirstLastPara="1" wrap="square" lIns="91425" tIns="91425" rIns="91425" bIns="91425" anchor="ctr" anchorCtr="0">
            <a:noAutofit/>
          </a:bodyPr>
          <a:lstStyle/>
          <a:p>
            <a:pPr marL="0" marR="0" lvl="0" indent="0" algn="r" rtl="0">
              <a:spcBef>
                <a:spcPts val="450"/>
              </a:spcBef>
              <a:spcAft>
                <a:spcPts val="450"/>
              </a:spcAft>
              <a:buNone/>
            </a:pPr>
            <a:r>
              <a:rPr lang="en" sz="3600">
                <a:solidFill>
                  <a:srgbClr val="040F0F"/>
                </a:solidFill>
                <a:latin typeface="Comic Neue"/>
                <a:ea typeface="Comic Neue"/>
                <a:cs typeface="Comic Neue"/>
                <a:sym typeface="Comic Neue"/>
              </a:rPr>
              <a:t>✅​</a:t>
            </a:r>
            <a:endParaRPr sz="3600">
              <a:solidFill>
                <a:srgbClr val="040F0F"/>
              </a:solidFill>
              <a:latin typeface="Comic Neue"/>
              <a:ea typeface="Comic Neue"/>
              <a:cs typeface="Comic Neue"/>
              <a:sym typeface="Comic Neue"/>
            </a:endParaRPr>
          </a:p>
        </p:txBody>
      </p:sp>
      <p:sp>
        <p:nvSpPr>
          <p:cNvPr id="330" name="Google Shape;330;p38"/>
          <p:cNvSpPr txBox="1"/>
          <p:nvPr/>
        </p:nvSpPr>
        <p:spPr>
          <a:xfrm>
            <a:off x="285750" y="11430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1.</a:t>
            </a:r>
            <a:endParaRPr sz="1800" b="1">
              <a:solidFill>
                <a:srgbClr val="040F0F"/>
              </a:solidFill>
              <a:latin typeface="Comic Neue"/>
              <a:ea typeface="Comic Neue"/>
              <a:cs typeface="Comic Neue"/>
              <a:sym typeface="Comic Neue"/>
            </a:endParaRPr>
          </a:p>
        </p:txBody>
      </p:sp>
      <p:sp>
        <p:nvSpPr>
          <p:cNvPr id="331" name="Google Shape;331;p38"/>
          <p:cNvSpPr txBox="1"/>
          <p:nvPr/>
        </p:nvSpPr>
        <p:spPr>
          <a:xfrm>
            <a:off x="685800" y="11430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Rédiger</a:t>
            </a:r>
            <a:endParaRPr sz="1800" b="1">
              <a:solidFill>
                <a:srgbClr val="040F0F"/>
              </a:solidFill>
              <a:latin typeface="Comic Neue"/>
              <a:ea typeface="Comic Neue"/>
              <a:cs typeface="Comic Neue"/>
              <a:sym typeface="Comic Neue"/>
            </a:endParaRPr>
          </a:p>
        </p:txBody>
      </p:sp>
      <p:sp>
        <p:nvSpPr>
          <p:cNvPr id="332" name="Google Shape;332;p38"/>
          <p:cNvSpPr txBox="1"/>
          <p:nvPr/>
        </p:nvSpPr>
        <p:spPr>
          <a:xfrm>
            <a:off x="285750" y="20574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2.</a:t>
            </a:r>
            <a:endParaRPr sz="1800" b="1">
              <a:solidFill>
                <a:srgbClr val="040F0F"/>
              </a:solidFill>
              <a:latin typeface="Comic Neue"/>
              <a:ea typeface="Comic Neue"/>
              <a:cs typeface="Comic Neue"/>
              <a:sym typeface="Comic Neue"/>
            </a:endParaRPr>
          </a:p>
        </p:txBody>
      </p:sp>
      <p:sp>
        <p:nvSpPr>
          <p:cNvPr id="333" name="Google Shape;333;p38"/>
          <p:cNvSpPr txBox="1"/>
          <p:nvPr/>
        </p:nvSpPr>
        <p:spPr>
          <a:xfrm>
            <a:off x="685800" y="20574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Connecteurs</a:t>
            </a:r>
            <a:endParaRPr sz="1800" b="1">
              <a:solidFill>
                <a:srgbClr val="040F0F"/>
              </a:solidFill>
              <a:latin typeface="Comic Neue"/>
              <a:ea typeface="Comic Neue"/>
              <a:cs typeface="Comic Neue"/>
              <a:sym typeface="Comic Neue"/>
            </a:endParaRPr>
          </a:p>
        </p:txBody>
      </p:sp>
      <p:sp>
        <p:nvSpPr>
          <p:cNvPr id="334" name="Google Shape;334;p38"/>
          <p:cNvSpPr txBox="1"/>
          <p:nvPr/>
        </p:nvSpPr>
        <p:spPr>
          <a:xfrm>
            <a:off x="285750" y="29718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3.</a:t>
            </a:r>
            <a:endParaRPr sz="1800" b="1">
              <a:solidFill>
                <a:srgbClr val="040F0F"/>
              </a:solidFill>
              <a:latin typeface="Comic Neue"/>
              <a:ea typeface="Comic Neue"/>
              <a:cs typeface="Comic Neue"/>
              <a:sym typeface="Comic Neue"/>
            </a:endParaRPr>
          </a:p>
        </p:txBody>
      </p:sp>
      <p:sp>
        <p:nvSpPr>
          <p:cNvPr id="335" name="Google Shape;335;p38"/>
          <p:cNvSpPr txBox="1"/>
          <p:nvPr/>
        </p:nvSpPr>
        <p:spPr>
          <a:xfrm>
            <a:off x="685800" y="29718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Passionnant</a:t>
            </a:r>
            <a:endParaRPr sz="1800" b="1">
              <a:solidFill>
                <a:srgbClr val="040F0F"/>
              </a:solidFill>
              <a:latin typeface="Comic Neue"/>
              <a:ea typeface="Comic Neue"/>
              <a:cs typeface="Comic Neue"/>
              <a:sym typeface="Comic Neue"/>
            </a:endParaRPr>
          </a:p>
        </p:txBody>
      </p:sp>
      <p:sp>
        <p:nvSpPr>
          <p:cNvPr id="336" name="Google Shape;336;p38"/>
          <p:cNvSpPr txBox="1"/>
          <p:nvPr/>
        </p:nvSpPr>
        <p:spPr>
          <a:xfrm>
            <a:off x="285750" y="38862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4.</a:t>
            </a:r>
            <a:endParaRPr sz="1800" b="1">
              <a:solidFill>
                <a:srgbClr val="040F0F"/>
              </a:solidFill>
              <a:latin typeface="Comic Neue"/>
              <a:ea typeface="Comic Neue"/>
              <a:cs typeface="Comic Neue"/>
              <a:sym typeface="Comic Neue"/>
            </a:endParaRPr>
          </a:p>
        </p:txBody>
      </p:sp>
      <p:sp>
        <p:nvSpPr>
          <p:cNvPr id="337" name="Google Shape;337;p38"/>
          <p:cNvSpPr txBox="1"/>
          <p:nvPr/>
        </p:nvSpPr>
        <p:spPr>
          <a:xfrm>
            <a:off x="685800" y="38862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La structure</a:t>
            </a:r>
            <a:endParaRPr sz="1800" b="1">
              <a:solidFill>
                <a:srgbClr val="040F0F"/>
              </a:solidFill>
              <a:latin typeface="Comic Neue"/>
              <a:ea typeface="Comic Neue"/>
              <a:cs typeface="Comic Neue"/>
              <a:sym typeface="Comic Neue"/>
            </a:endParaRPr>
          </a:p>
        </p:txBody>
      </p:sp>
      <p:sp>
        <p:nvSpPr>
          <p:cNvPr id="338" name="Google Shape;338;p38"/>
          <p:cNvSpPr txBox="1"/>
          <p:nvPr/>
        </p:nvSpPr>
        <p:spPr>
          <a:xfrm>
            <a:off x="3429000" y="11430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c)</a:t>
            </a:r>
            <a:endParaRPr sz="1800" b="1">
              <a:solidFill>
                <a:srgbClr val="040F0F"/>
              </a:solidFill>
              <a:latin typeface="Comic Neue"/>
              <a:ea typeface="Comic Neue"/>
              <a:cs typeface="Comic Neue"/>
              <a:sym typeface="Comic Neue"/>
            </a:endParaRPr>
          </a:p>
        </p:txBody>
      </p:sp>
      <p:sp>
        <p:nvSpPr>
          <p:cNvPr id="339" name="Google Shape;339;p38"/>
          <p:cNvSpPr txBox="1"/>
          <p:nvPr/>
        </p:nvSpPr>
        <p:spPr>
          <a:xfrm>
            <a:off x="3829050" y="1143000"/>
            <a:ext cx="5143500" cy="7314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L'action d'écrire un texte ou une lettre de manière organisée et soignée.</a:t>
            </a:r>
            <a:endParaRPr sz="1800">
              <a:solidFill>
                <a:srgbClr val="040F0F"/>
              </a:solidFill>
              <a:latin typeface="Comic Neue"/>
              <a:ea typeface="Comic Neue"/>
              <a:cs typeface="Comic Neue"/>
              <a:sym typeface="Comic Neue"/>
            </a:endParaRPr>
          </a:p>
        </p:txBody>
      </p:sp>
      <p:sp>
        <p:nvSpPr>
          <p:cNvPr id="340" name="Google Shape;340;p38"/>
          <p:cNvSpPr txBox="1"/>
          <p:nvPr/>
        </p:nvSpPr>
        <p:spPr>
          <a:xfrm>
            <a:off x="3429000" y="20574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b)</a:t>
            </a:r>
            <a:endParaRPr sz="1800" b="1">
              <a:solidFill>
                <a:srgbClr val="040F0F"/>
              </a:solidFill>
              <a:latin typeface="Comic Neue"/>
              <a:ea typeface="Comic Neue"/>
              <a:cs typeface="Comic Neue"/>
              <a:sym typeface="Comic Neue"/>
            </a:endParaRPr>
          </a:p>
        </p:txBody>
      </p:sp>
      <p:sp>
        <p:nvSpPr>
          <p:cNvPr id="341" name="Google Shape;341;p38"/>
          <p:cNvSpPr txBox="1"/>
          <p:nvPr/>
        </p:nvSpPr>
        <p:spPr>
          <a:xfrm>
            <a:off x="3829050" y="2057400"/>
            <a:ext cx="5143500" cy="7314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Mots comme 'ensuite' ou 'enfin' qui servent à organiser les idées dans le texte.</a:t>
            </a:r>
            <a:endParaRPr sz="1800">
              <a:solidFill>
                <a:srgbClr val="040F0F"/>
              </a:solidFill>
              <a:latin typeface="Comic Neue"/>
              <a:ea typeface="Comic Neue"/>
              <a:cs typeface="Comic Neue"/>
              <a:sym typeface="Comic Neue"/>
            </a:endParaRPr>
          </a:p>
        </p:txBody>
      </p:sp>
      <p:sp>
        <p:nvSpPr>
          <p:cNvPr id="342" name="Google Shape;342;p38"/>
          <p:cNvSpPr txBox="1"/>
          <p:nvPr/>
        </p:nvSpPr>
        <p:spPr>
          <a:xfrm>
            <a:off x="3429000" y="29718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a)</a:t>
            </a:r>
            <a:endParaRPr sz="1800" b="1">
              <a:solidFill>
                <a:srgbClr val="040F0F"/>
              </a:solidFill>
              <a:latin typeface="Comic Neue"/>
              <a:ea typeface="Comic Neue"/>
              <a:cs typeface="Comic Neue"/>
              <a:sym typeface="Comic Neue"/>
            </a:endParaRPr>
          </a:p>
        </p:txBody>
      </p:sp>
      <p:sp>
        <p:nvSpPr>
          <p:cNvPr id="343" name="Google Shape;343;p38"/>
          <p:cNvSpPr txBox="1"/>
          <p:nvPr/>
        </p:nvSpPr>
        <p:spPr>
          <a:xfrm>
            <a:off x="3829050" y="2971800"/>
            <a:ext cx="5143500" cy="1051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Adjectif utilisé pour décrire un loisir très intéressant qui retient toute notre attention.</a:t>
            </a:r>
            <a:endParaRPr sz="1800">
              <a:solidFill>
                <a:srgbClr val="040F0F"/>
              </a:solidFill>
              <a:latin typeface="Comic Neue"/>
              <a:ea typeface="Comic Neue"/>
              <a:cs typeface="Comic Neue"/>
              <a:sym typeface="Comic Neue"/>
            </a:endParaRPr>
          </a:p>
        </p:txBody>
      </p:sp>
      <p:sp>
        <p:nvSpPr>
          <p:cNvPr id="344" name="Google Shape;344;p38"/>
          <p:cNvSpPr txBox="1"/>
          <p:nvPr/>
        </p:nvSpPr>
        <p:spPr>
          <a:xfrm>
            <a:off x="3429000" y="38862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d)</a:t>
            </a:r>
            <a:endParaRPr sz="1800" b="1">
              <a:solidFill>
                <a:srgbClr val="040F0F"/>
              </a:solidFill>
              <a:latin typeface="Comic Neue"/>
              <a:ea typeface="Comic Neue"/>
              <a:cs typeface="Comic Neue"/>
              <a:sym typeface="Comic Neue"/>
            </a:endParaRPr>
          </a:p>
        </p:txBody>
      </p:sp>
      <p:sp>
        <p:nvSpPr>
          <p:cNvPr id="345" name="Google Shape;345;p38"/>
          <p:cNvSpPr txBox="1"/>
          <p:nvPr/>
        </p:nvSpPr>
        <p:spPr>
          <a:xfrm>
            <a:off x="3829050" y="3886200"/>
            <a:ext cx="5143500" cy="7314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L'ordre logique des parties d'une lettre : date, formule d'appel, corps et conclusion.</a:t>
            </a:r>
            <a:endParaRPr sz="1800">
              <a:solidFill>
                <a:srgbClr val="040F0F"/>
              </a:solidFill>
              <a:latin typeface="Comic Neue"/>
              <a:ea typeface="Comic Neue"/>
              <a:cs typeface="Comic Neue"/>
              <a:sym typeface="Comic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39"/>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Quel est le bon ordre ?</a:t>
            </a:r>
            <a:endParaRPr sz="2880" b="1">
              <a:solidFill>
                <a:srgbClr val="D90368"/>
              </a:solidFill>
              <a:latin typeface="Livvic"/>
              <a:ea typeface="Livvic"/>
              <a:cs typeface="Livvic"/>
              <a:sym typeface="Livvic"/>
            </a:endParaRPr>
          </a:p>
        </p:txBody>
      </p:sp>
      <p:sp>
        <p:nvSpPr>
          <p:cNvPr id="351" name="Google Shape;351;p39"/>
          <p:cNvSpPr txBox="1"/>
          <p:nvPr/>
        </p:nvSpPr>
        <p:spPr>
          <a:xfrm>
            <a:off x="285750" y="857250"/>
            <a:ext cx="8572500" cy="667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Comic Neue"/>
                <a:ea typeface="Comic Neue"/>
                <a:cs typeface="Comic Neue"/>
                <a:sym typeface="Comic Neue"/>
              </a:rPr>
              <a:t>Ordonnez ces parties d'une lettre à un ami selon la structure apprise,de l'en-tête à la signature.</a:t>
            </a:r>
            <a:endParaRPr sz="1620">
              <a:solidFill>
                <a:srgbClr val="040F0F"/>
              </a:solidFill>
              <a:latin typeface="Comic Neue"/>
              <a:ea typeface="Comic Neue"/>
              <a:cs typeface="Comic Neue"/>
              <a:sym typeface="Comic Neue"/>
            </a:endParaRPr>
          </a:p>
        </p:txBody>
      </p:sp>
      <p:sp>
        <p:nvSpPr>
          <p:cNvPr id="352" name="Google Shape;352;p39"/>
          <p:cNvSpPr txBox="1"/>
          <p:nvPr/>
        </p:nvSpPr>
        <p:spPr>
          <a:xfrm>
            <a:off x="1714500" y="165735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Lieu et date d'envoi</a:t>
            </a:r>
            <a:endParaRPr sz="1800" b="1">
              <a:solidFill>
                <a:srgbClr val="040F0F"/>
              </a:solidFill>
              <a:latin typeface="Comic Neue"/>
              <a:ea typeface="Comic Neue"/>
              <a:cs typeface="Comic Neue"/>
              <a:sym typeface="Comic Neue"/>
            </a:endParaRPr>
          </a:p>
        </p:txBody>
      </p:sp>
      <p:sp>
        <p:nvSpPr>
          <p:cNvPr id="353" name="Google Shape;353;p39"/>
          <p:cNvSpPr txBox="1"/>
          <p:nvPr/>
        </p:nvSpPr>
        <p:spPr>
          <a:xfrm>
            <a:off x="1714500" y="240030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Corps du texte structuré</a:t>
            </a:r>
            <a:endParaRPr sz="1800" b="1">
              <a:solidFill>
                <a:srgbClr val="040F0F"/>
              </a:solidFill>
              <a:latin typeface="Comic Neue"/>
              <a:ea typeface="Comic Neue"/>
              <a:cs typeface="Comic Neue"/>
              <a:sym typeface="Comic Neue"/>
            </a:endParaRPr>
          </a:p>
        </p:txBody>
      </p:sp>
      <p:sp>
        <p:nvSpPr>
          <p:cNvPr id="354" name="Google Shape;354;p39"/>
          <p:cNvSpPr txBox="1"/>
          <p:nvPr/>
        </p:nvSpPr>
        <p:spPr>
          <a:xfrm>
            <a:off x="1714500" y="314325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Formule de politesse finale</a:t>
            </a:r>
            <a:endParaRPr sz="1800" b="1">
              <a:solidFill>
                <a:srgbClr val="040F0F"/>
              </a:solidFill>
              <a:latin typeface="Comic Neue"/>
              <a:ea typeface="Comic Neue"/>
              <a:cs typeface="Comic Neue"/>
              <a:sym typeface="Comic Neue"/>
            </a:endParaRPr>
          </a:p>
        </p:txBody>
      </p:sp>
      <p:sp>
        <p:nvSpPr>
          <p:cNvPr id="355" name="Google Shape;355;p39"/>
          <p:cNvSpPr txBox="1"/>
          <p:nvPr/>
        </p:nvSpPr>
        <p:spPr>
          <a:xfrm>
            <a:off x="1714500" y="388620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Formule d'appel chaleureuse</a:t>
            </a:r>
            <a:endParaRPr sz="1800" b="1">
              <a:solidFill>
                <a:srgbClr val="040F0F"/>
              </a:solidFill>
              <a:latin typeface="Comic Neue"/>
              <a:ea typeface="Comic Neue"/>
              <a:cs typeface="Comic Neue"/>
              <a:sym typeface="Comic Neue"/>
            </a:endParaRPr>
          </a:p>
        </p:txBody>
      </p:sp>
      <p:sp>
        <p:nvSpPr>
          <p:cNvPr id="356" name="Google Shape;356;p39"/>
          <p:cNvSpPr txBox="1"/>
          <p:nvPr/>
        </p:nvSpPr>
        <p:spPr>
          <a:xfrm>
            <a:off x="6160770" y="308610"/>
            <a:ext cx="2743200" cy="457200"/>
          </a:xfrm>
          <a:prstGeom prst="rect">
            <a:avLst/>
          </a:prstGeom>
          <a:noFill/>
          <a:ln>
            <a:noFill/>
          </a:ln>
        </p:spPr>
        <p:txBody>
          <a:bodyPr spcFirstLastPara="1" wrap="square" lIns="91425" tIns="91425" rIns="91425" bIns="91425" anchor="t" anchorCtr="0">
            <a:noAutofit/>
          </a:bodyPr>
          <a:lstStyle/>
          <a:p>
            <a:pPr marL="0" marR="0" lvl="0" indent="0" algn="r" rtl="0">
              <a:spcBef>
                <a:spcPts val="360"/>
              </a:spcBef>
              <a:spcAft>
                <a:spcPts val="360"/>
              </a:spcAft>
              <a:buNone/>
            </a:pPr>
            <a:r>
              <a:rPr lang="en" sz="1620">
                <a:solidFill>
                  <a:srgbClr val="2C6E49"/>
                </a:solidFill>
                <a:latin typeface="Comic Neue"/>
                <a:ea typeface="Comic Neue"/>
                <a:cs typeface="Comic Neue"/>
                <a:sym typeface="Comic Neue"/>
              </a:rPr>
              <a:t>Réponses à la diapositive suivante...</a:t>
            </a:r>
            <a:endParaRPr sz="1620">
              <a:solidFill>
                <a:srgbClr val="2C6E49"/>
              </a:solidFill>
              <a:latin typeface="Comic Neue"/>
              <a:ea typeface="Comic Neue"/>
              <a:cs typeface="Comic Neue"/>
              <a:sym typeface="Comic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0"/>
        <p:cNvGrpSpPr/>
        <p:nvPr/>
      </p:nvGrpSpPr>
      <p:grpSpPr>
        <a:xfrm>
          <a:off x="0" y="0"/>
          <a:ext cx="0" cy="0"/>
          <a:chOff x="0" y="0"/>
          <a:chExt cx="0" cy="0"/>
        </a:xfrm>
      </p:grpSpPr>
      <p:sp>
        <p:nvSpPr>
          <p:cNvPr id="361" name="Google Shape;361;p40"/>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Quel est le bon ordre ?</a:t>
            </a:r>
            <a:endParaRPr sz="2880" b="1">
              <a:solidFill>
                <a:srgbClr val="D90368"/>
              </a:solidFill>
              <a:latin typeface="Livvic"/>
              <a:ea typeface="Livvic"/>
              <a:cs typeface="Livvic"/>
              <a:sym typeface="Livvic"/>
            </a:endParaRPr>
          </a:p>
        </p:txBody>
      </p:sp>
      <p:sp>
        <p:nvSpPr>
          <p:cNvPr id="362" name="Google Shape;362;p40"/>
          <p:cNvSpPr txBox="1"/>
          <p:nvPr/>
        </p:nvSpPr>
        <p:spPr>
          <a:xfrm>
            <a:off x="285750" y="857250"/>
            <a:ext cx="8572500" cy="667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Comic Neue"/>
                <a:ea typeface="Comic Neue"/>
                <a:cs typeface="Comic Neue"/>
                <a:sym typeface="Comic Neue"/>
              </a:rPr>
              <a:t>Ordonnez ces parties d'une lettre à un(e) ami(e) selon la structure apprise,de l'en-tête à la signature.</a:t>
            </a:r>
            <a:endParaRPr sz="1620">
              <a:solidFill>
                <a:srgbClr val="040F0F"/>
              </a:solidFill>
              <a:latin typeface="Comic Neue"/>
              <a:ea typeface="Comic Neue"/>
              <a:cs typeface="Comic Neue"/>
              <a:sym typeface="Comic Neue"/>
            </a:endParaRPr>
          </a:p>
        </p:txBody>
      </p:sp>
      <p:sp>
        <p:nvSpPr>
          <p:cNvPr id="363" name="Google Shape;363;p40"/>
          <p:cNvSpPr txBox="1"/>
          <p:nvPr/>
        </p:nvSpPr>
        <p:spPr>
          <a:xfrm>
            <a:off x="1714500" y="165735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Lieu et date d'envoi</a:t>
            </a:r>
            <a:endParaRPr sz="1800" b="1">
              <a:solidFill>
                <a:srgbClr val="040F0F"/>
              </a:solidFill>
              <a:latin typeface="Comic Neue"/>
              <a:ea typeface="Comic Neue"/>
              <a:cs typeface="Comic Neue"/>
              <a:sym typeface="Comic Neue"/>
            </a:endParaRPr>
          </a:p>
        </p:txBody>
      </p:sp>
      <p:sp>
        <p:nvSpPr>
          <p:cNvPr id="364" name="Google Shape;364;p40"/>
          <p:cNvSpPr txBox="1"/>
          <p:nvPr/>
        </p:nvSpPr>
        <p:spPr>
          <a:xfrm>
            <a:off x="7635240" y="1771650"/>
            <a:ext cx="685800" cy="457200"/>
          </a:xfrm>
          <a:prstGeom prst="rect">
            <a:avLst/>
          </a:prstGeom>
          <a:noFill/>
          <a:ln>
            <a:noFill/>
          </a:ln>
        </p:spPr>
        <p:txBody>
          <a:bodyPr spcFirstLastPara="1" wrap="square" lIns="91425" tIns="91425" rIns="91425" bIns="91425" anchor="ctr" anchorCtr="0">
            <a:noAutofit/>
          </a:bodyPr>
          <a:lstStyle/>
          <a:p>
            <a:pPr marL="0" marR="0" lvl="0" indent="0" algn="l" rtl="0">
              <a:spcBef>
                <a:spcPts val="450"/>
              </a:spcBef>
              <a:spcAft>
                <a:spcPts val="450"/>
              </a:spcAft>
              <a:buNone/>
            </a:pPr>
            <a:r>
              <a:rPr lang="en" sz="2880" b="1">
                <a:solidFill>
                  <a:srgbClr val="040F0F"/>
                </a:solidFill>
                <a:latin typeface="Comic Neue"/>
                <a:ea typeface="Comic Neue"/>
                <a:cs typeface="Comic Neue"/>
                <a:sym typeface="Comic Neue"/>
              </a:rPr>
              <a:t>1.</a:t>
            </a:r>
            <a:endParaRPr sz="2880" b="1">
              <a:solidFill>
                <a:srgbClr val="040F0F"/>
              </a:solidFill>
              <a:latin typeface="Comic Neue"/>
              <a:ea typeface="Comic Neue"/>
              <a:cs typeface="Comic Neue"/>
              <a:sym typeface="Comic Neue"/>
            </a:endParaRPr>
          </a:p>
        </p:txBody>
      </p:sp>
      <p:sp>
        <p:nvSpPr>
          <p:cNvPr id="365" name="Google Shape;365;p40"/>
          <p:cNvSpPr txBox="1"/>
          <p:nvPr/>
        </p:nvSpPr>
        <p:spPr>
          <a:xfrm>
            <a:off x="1714500" y="240030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Formule d'appel chaleureuse</a:t>
            </a:r>
            <a:endParaRPr sz="1800" b="1">
              <a:solidFill>
                <a:srgbClr val="040F0F"/>
              </a:solidFill>
              <a:latin typeface="Comic Neue"/>
              <a:ea typeface="Comic Neue"/>
              <a:cs typeface="Comic Neue"/>
              <a:sym typeface="Comic Neue"/>
            </a:endParaRPr>
          </a:p>
        </p:txBody>
      </p:sp>
      <p:sp>
        <p:nvSpPr>
          <p:cNvPr id="366" name="Google Shape;366;p40"/>
          <p:cNvSpPr txBox="1"/>
          <p:nvPr/>
        </p:nvSpPr>
        <p:spPr>
          <a:xfrm>
            <a:off x="7635240" y="2514600"/>
            <a:ext cx="685800" cy="457200"/>
          </a:xfrm>
          <a:prstGeom prst="rect">
            <a:avLst/>
          </a:prstGeom>
          <a:noFill/>
          <a:ln>
            <a:noFill/>
          </a:ln>
        </p:spPr>
        <p:txBody>
          <a:bodyPr spcFirstLastPara="1" wrap="square" lIns="91425" tIns="91425" rIns="91425" bIns="91425" anchor="ctr" anchorCtr="0">
            <a:noAutofit/>
          </a:bodyPr>
          <a:lstStyle/>
          <a:p>
            <a:pPr marL="0" marR="0" lvl="0" indent="0" algn="l" rtl="0">
              <a:spcBef>
                <a:spcPts val="450"/>
              </a:spcBef>
              <a:spcAft>
                <a:spcPts val="450"/>
              </a:spcAft>
              <a:buNone/>
            </a:pPr>
            <a:r>
              <a:rPr lang="en" sz="2880" b="1">
                <a:solidFill>
                  <a:srgbClr val="040F0F"/>
                </a:solidFill>
                <a:latin typeface="Comic Neue"/>
                <a:ea typeface="Comic Neue"/>
                <a:cs typeface="Comic Neue"/>
                <a:sym typeface="Comic Neue"/>
              </a:rPr>
              <a:t>2.</a:t>
            </a:r>
            <a:endParaRPr sz="2880" b="1">
              <a:solidFill>
                <a:srgbClr val="040F0F"/>
              </a:solidFill>
              <a:latin typeface="Comic Neue"/>
              <a:ea typeface="Comic Neue"/>
              <a:cs typeface="Comic Neue"/>
              <a:sym typeface="Comic Neue"/>
            </a:endParaRPr>
          </a:p>
        </p:txBody>
      </p:sp>
      <p:sp>
        <p:nvSpPr>
          <p:cNvPr id="367" name="Google Shape;367;p40"/>
          <p:cNvSpPr txBox="1"/>
          <p:nvPr/>
        </p:nvSpPr>
        <p:spPr>
          <a:xfrm>
            <a:off x="1714500" y="314325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Corps du texte structuré</a:t>
            </a:r>
            <a:endParaRPr sz="1800" b="1">
              <a:solidFill>
                <a:srgbClr val="040F0F"/>
              </a:solidFill>
              <a:latin typeface="Comic Neue"/>
              <a:ea typeface="Comic Neue"/>
              <a:cs typeface="Comic Neue"/>
              <a:sym typeface="Comic Neue"/>
            </a:endParaRPr>
          </a:p>
        </p:txBody>
      </p:sp>
      <p:sp>
        <p:nvSpPr>
          <p:cNvPr id="368" name="Google Shape;368;p40"/>
          <p:cNvSpPr txBox="1"/>
          <p:nvPr/>
        </p:nvSpPr>
        <p:spPr>
          <a:xfrm>
            <a:off x="7635240" y="3257550"/>
            <a:ext cx="685800" cy="457200"/>
          </a:xfrm>
          <a:prstGeom prst="rect">
            <a:avLst/>
          </a:prstGeom>
          <a:noFill/>
          <a:ln>
            <a:noFill/>
          </a:ln>
        </p:spPr>
        <p:txBody>
          <a:bodyPr spcFirstLastPara="1" wrap="square" lIns="91425" tIns="91425" rIns="91425" bIns="91425" anchor="ctr" anchorCtr="0">
            <a:noAutofit/>
          </a:bodyPr>
          <a:lstStyle/>
          <a:p>
            <a:pPr marL="0" marR="0" lvl="0" indent="0" algn="l" rtl="0">
              <a:spcBef>
                <a:spcPts val="450"/>
              </a:spcBef>
              <a:spcAft>
                <a:spcPts val="450"/>
              </a:spcAft>
              <a:buNone/>
            </a:pPr>
            <a:r>
              <a:rPr lang="en" sz="2880" b="1">
                <a:solidFill>
                  <a:srgbClr val="040F0F"/>
                </a:solidFill>
                <a:latin typeface="Comic Neue"/>
                <a:ea typeface="Comic Neue"/>
                <a:cs typeface="Comic Neue"/>
                <a:sym typeface="Comic Neue"/>
              </a:rPr>
              <a:t>3.</a:t>
            </a:r>
            <a:endParaRPr sz="2880" b="1">
              <a:solidFill>
                <a:srgbClr val="040F0F"/>
              </a:solidFill>
              <a:latin typeface="Comic Neue"/>
              <a:ea typeface="Comic Neue"/>
              <a:cs typeface="Comic Neue"/>
              <a:sym typeface="Comic Neue"/>
            </a:endParaRPr>
          </a:p>
        </p:txBody>
      </p:sp>
      <p:sp>
        <p:nvSpPr>
          <p:cNvPr id="369" name="Google Shape;369;p40"/>
          <p:cNvSpPr txBox="1"/>
          <p:nvPr/>
        </p:nvSpPr>
        <p:spPr>
          <a:xfrm>
            <a:off x="1714500" y="388620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Formule de politesse finale</a:t>
            </a:r>
            <a:endParaRPr sz="1800" b="1">
              <a:solidFill>
                <a:srgbClr val="040F0F"/>
              </a:solidFill>
              <a:latin typeface="Comic Neue"/>
              <a:ea typeface="Comic Neue"/>
              <a:cs typeface="Comic Neue"/>
              <a:sym typeface="Comic Neue"/>
            </a:endParaRPr>
          </a:p>
        </p:txBody>
      </p:sp>
      <p:sp>
        <p:nvSpPr>
          <p:cNvPr id="370" name="Google Shape;370;p40"/>
          <p:cNvSpPr txBox="1"/>
          <p:nvPr/>
        </p:nvSpPr>
        <p:spPr>
          <a:xfrm>
            <a:off x="7635240" y="4000500"/>
            <a:ext cx="685800" cy="457200"/>
          </a:xfrm>
          <a:prstGeom prst="rect">
            <a:avLst/>
          </a:prstGeom>
          <a:noFill/>
          <a:ln>
            <a:noFill/>
          </a:ln>
        </p:spPr>
        <p:txBody>
          <a:bodyPr spcFirstLastPara="1" wrap="square" lIns="91425" tIns="91425" rIns="91425" bIns="91425" anchor="ctr" anchorCtr="0">
            <a:noAutofit/>
          </a:bodyPr>
          <a:lstStyle/>
          <a:p>
            <a:pPr marL="0" marR="0" lvl="0" indent="0" algn="l" rtl="0">
              <a:spcBef>
                <a:spcPts val="450"/>
              </a:spcBef>
              <a:spcAft>
                <a:spcPts val="450"/>
              </a:spcAft>
              <a:buNone/>
            </a:pPr>
            <a:r>
              <a:rPr lang="en" sz="2880" b="1">
                <a:solidFill>
                  <a:srgbClr val="040F0F"/>
                </a:solidFill>
                <a:latin typeface="Comic Neue"/>
                <a:ea typeface="Comic Neue"/>
                <a:cs typeface="Comic Neue"/>
                <a:sym typeface="Comic Neue"/>
              </a:rPr>
              <a:t>4.</a:t>
            </a:r>
            <a:endParaRPr sz="2880" b="1">
              <a:solidFill>
                <a:srgbClr val="040F0F"/>
              </a:solidFill>
              <a:latin typeface="Comic Neue"/>
              <a:ea typeface="Comic Neue"/>
              <a:cs typeface="Comic Neue"/>
              <a:sym typeface="Comic Neue"/>
            </a:endParaRPr>
          </a:p>
        </p:txBody>
      </p:sp>
      <p:sp>
        <p:nvSpPr>
          <p:cNvPr id="371" name="Google Shape;371;p40"/>
          <p:cNvSpPr txBox="1"/>
          <p:nvPr/>
        </p:nvSpPr>
        <p:spPr>
          <a:xfrm>
            <a:off x="8366760" y="342900"/>
            <a:ext cx="548700" cy="548700"/>
          </a:xfrm>
          <a:prstGeom prst="rect">
            <a:avLst/>
          </a:prstGeom>
          <a:noFill/>
          <a:ln>
            <a:noFill/>
          </a:ln>
        </p:spPr>
        <p:txBody>
          <a:bodyPr spcFirstLastPara="1" wrap="square" lIns="91425" tIns="91425" rIns="91425" bIns="91425" anchor="ctr" anchorCtr="0">
            <a:noAutofit/>
          </a:bodyPr>
          <a:lstStyle/>
          <a:p>
            <a:pPr marL="0" marR="0" lvl="0" indent="0" algn="r" rtl="0">
              <a:spcBef>
                <a:spcPts val="450"/>
              </a:spcBef>
              <a:spcAft>
                <a:spcPts val="450"/>
              </a:spcAft>
              <a:buNone/>
            </a:pPr>
            <a:r>
              <a:rPr lang="en" sz="3600">
                <a:solidFill>
                  <a:srgbClr val="040F0F"/>
                </a:solidFill>
                <a:latin typeface="Comic Neue"/>
                <a:ea typeface="Comic Neue"/>
                <a:cs typeface="Comic Neue"/>
                <a:sym typeface="Comic Neue"/>
              </a:rPr>
              <a:t>✅​</a:t>
            </a:r>
            <a:endParaRPr sz="3600">
              <a:solidFill>
                <a:srgbClr val="040F0F"/>
              </a:solidFill>
              <a:latin typeface="Comic Neue"/>
              <a:ea typeface="Comic Neue"/>
              <a:cs typeface="Comic Neue"/>
              <a:sym typeface="Comic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2" name="Rectangle 1"/>
          <p:cNvSpPr/>
          <p:nvPr/>
        </p:nvSpPr>
        <p:spPr>
          <a:xfrm>
            <a:off x="1428074" y="928577"/>
            <a:ext cx="6340782" cy="3108543"/>
          </a:xfrm>
          <a:prstGeom prst="rect">
            <a:avLst/>
          </a:prstGeom>
          <a:noFill/>
        </p:spPr>
        <p:txBody>
          <a:bodyPr wrap="square" lIns="91440" tIns="45720" rIns="91440" bIns="45720">
            <a:spAutoFit/>
          </a:bodyPr>
          <a:lstStyle/>
          <a:p>
            <a:pPr algn="ctr"/>
            <a:r>
              <a:rPr lang="fr-FR" sz="2800" dirty="0" smtClean="0">
                <a:ln w="0"/>
                <a:solidFill>
                  <a:srgbClr val="C00000"/>
                </a:solidFill>
                <a:effectLst>
                  <a:reflection blurRad="6350" stA="53000" endA="300" endPos="35500" dir="5400000" sy="-90000" algn="bl" rotWithShape="0"/>
                </a:effectLst>
                <a:latin typeface="Arial Black" panose="020B0A04020102020204" pitchFamily="34" charset="0"/>
              </a:rPr>
              <a:t> </a:t>
            </a:r>
            <a:r>
              <a:rPr lang="fr-FR" sz="2800" dirty="0">
                <a:ln w="0"/>
                <a:solidFill>
                  <a:srgbClr val="C00000"/>
                </a:solidFill>
                <a:effectLst>
                  <a:reflection blurRad="6350" stA="53000" endA="300" endPos="35500" dir="5400000" sy="-90000" algn="bl" rotWithShape="0"/>
                </a:effectLst>
                <a:latin typeface="Barlow Condensed Black" panose="00000A06000000000000" pitchFamily="2" charset="0"/>
              </a:rPr>
              <a:t>Production écrite</a:t>
            </a:r>
            <a:r>
              <a:rPr lang="fr-FR" sz="2800" dirty="0" smtClean="0">
                <a:ln w="0"/>
                <a:solidFill>
                  <a:srgbClr val="C00000"/>
                </a:solidFill>
                <a:effectLst>
                  <a:reflection blurRad="6350" stA="53000" endA="300" endPos="35500" dir="5400000" sy="-90000" algn="bl" rotWithShape="0"/>
                </a:effectLst>
                <a:latin typeface="Barlow Condensed Black" panose="00000A06000000000000" pitchFamily="2" charset="0"/>
              </a:rPr>
              <a:t>:</a:t>
            </a:r>
          </a:p>
          <a:p>
            <a:pPr algn="ctr"/>
            <a:endParaRPr lang="fr-FR" sz="2800" dirty="0" smtClean="0">
              <a:ln w="0"/>
              <a:solidFill>
                <a:srgbClr val="C00000"/>
              </a:solidFill>
              <a:effectLst>
                <a:reflection blurRad="6350" stA="53000" endA="300" endPos="35500" dir="5400000" sy="-90000" algn="bl" rotWithShape="0"/>
              </a:effectLst>
              <a:latin typeface="Barlow Condensed Black" panose="00000A06000000000000" pitchFamily="2" charset="0"/>
            </a:endParaRPr>
          </a:p>
          <a:p>
            <a:pPr algn="ctr"/>
            <a:r>
              <a:rPr lang="fr-FR" sz="2800" dirty="0" smtClean="0">
                <a:ln w="0"/>
                <a:solidFill>
                  <a:srgbClr val="C00000"/>
                </a:solidFill>
                <a:effectLst>
                  <a:reflection blurRad="6350" stA="53000" endA="300" endPos="35500" dir="5400000" sy="-90000" algn="bl" rotWithShape="0"/>
                </a:effectLst>
                <a:latin typeface="Barlow Condensed Black" panose="00000A06000000000000" pitchFamily="2" charset="0"/>
              </a:rPr>
              <a:t> </a:t>
            </a:r>
            <a:r>
              <a:rPr lang="fr-FR" sz="2800" dirty="0">
                <a:ln w="0"/>
                <a:solidFill>
                  <a:srgbClr val="C00000"/>
                </a:solidFill>
                <a:effectLst>
                  <a:reflection blurRad="6350" stA="53000" endA="300" endPos="35500" dir="5400000" sy="-90000" algn="bl" rotWithShape="0"/>
                </a:effectLst>
                <a:latin typeface="Barlow Condensed Black" panose="00000A06000000000000" pitchFamily="2" charset="0"/>
              </a:rPr>
              <a:t>La lettre, Thème </a:t>
            </a:r>
            <a:r>
              <a:rPr lang="fr-FR" sz="2800" dirty="0" smtClean="0">
                <a:ln w="0"/>
                <a:solidFill>
                  <a:srgbClr val="C00000"/>
                </a:solidFill>
                <a:effectLst>
                  <a:reflection blurRad="6350" stA="53000" endA="300" endPos="35500" dir="5400000" sy="-90000" algn="bl" rotWithShape="0"/>
                </a:effectLst>
                <a:latin typeface="Barlow Condensed Black" panose="00000A06000000000000" pitchFamily="2" charset="0"/>
              </a:rPr>
              <a:t>:</a:t>
            </a:r>
          </a:p>
          <a:p>
            <a:pPr algn="ctr"/>
            <a:endParaRPr lang="fr-FR" sz="2800" dirty="0">
              <a:ln w="0"/>
              <a:solidFill>
                <a:srgbClr val="C00000"/>
              </a:solidFill>
              <a:effectLst>
                <a:reflection blurRad="6350" stA="53000" endA="300" endPos="35500" dir="5400000" sy="-90000" algn="bl" rotWithShape="0"/>
              </a:effectLst>
              <a:latin typeface="Barlow Condensed Black" panose="00000A06000000000000" pitchFamily="2" charset="0"/>
            </a:endParaRPr>
          </a:p>
          <a:p>
            <a:pPr algn="ctr"/>
            <a:r>
              <a:rPr lang="fr-FR" sz="2800" dirty="0" smtClean="0">
                <a:ln w="0"/>
                <a:solidFill>
                  <a:srgbClr val="C00000"/>
                </a:solidFill>
                <a:effectLst>
                  <a:reflection blurRad="6350" stA="53000" endA="300" endPos="35500" dir="5400000" sy="-90000" algn="bl" rotWithShape="0"/>
                </a:effectLst>
                <a:latin typeface="Barlow Condensed Black" panose="00000A06000000000000" pitchFamily="2" charset="0"/>
              </a:rPr>
              <a:t>Les </a:t>
            </a:r>
            <a:r>
              <a:rPr lang="fr-FR" sz="2800" dirty="0">
                <a:ln w="0"/>
                <a:solidFill>
                  <a:srgbClr val="C00000"/>
                </a:solidFill>
                <a:effectLst>
                  <a:reflection blurRad="6350" stA="53000" endA="300" endPos="35500" dir="5400000" sy="-90000" algn="bl" rotWithShape="0"/>
                </a:effectLst>
                <a:latin typeface="Barlow Condensed Black" panose="00000A06000000000000" pitchFamily="2" charset="0"/>
              </a:rPr>
              <a:t>loisirs / </a:t>
            </a:r>
            <a:r>
              <a:rPr lang="fr-FR" sz="2800" dirty="0" smtClean="0">
                <a:ln w="0"/>
                <a:solidFill>
                  <a:srgbClr val="C00000"/>
                </a:solidFill>
                <a:effectLst>
                  <a:reflection blurRad="6350" stA="53000" endA="300" endPos="35500" dir="5400000" sy="-90000" algn="bl" rotWithShape="0"/>
                </a:effectLst>
                <a:latin typeface="Barlow Condensed Black" panose="00000A06000000000000" pitchFamily="2" charset="0"/>
              </a:rPr>
              <a:t>Objectifs: </a:t>
            </a:r>
            <a:r>
              <a:rPr lang="fr-FR" sz="2800" dirty="0">
                <a:ln w="0"/>
                <a:solidFill>
                  <a:srgbClr val="C00000"/>
                </a:solidFill>
                <a:effectLst>
                  <a:reflection blurRad="6350" stA="53000" endA="300" endPos="35500" dir="5400000" sy="-90000" algn="bl" rotWithShape="0"/>
                </a:effectLst>
                <a:latin typeface="Barlow Condensed Black" panose="00000A06000000000000" pitchFamily="2" charset="0"/>
              </a:rPr>
              <a:t>Ecrire à </a:t>
            </a:r>
            <a:r>
              <a:rPr lang="fr-FR" sz="2800" dirty="0" smtClean="0">
                <a:ln w="0"/>
                <a:solidFill>
                  <a:srgbClr val="C00000"/>
                </a:solidFill>
                <a:effectLst>
                  <a:reflection blurRad="6350" stA="53000" endA="300" endPos="35500" dir="5400000" sy="-90000" algn="bl" rotWithShape="0"/>
                </a:effectLst>
                <a:latin typeface="Barlow Condensed Black" panose="00000A06000000000000" pitchFamily="2" charset="0"/>
              </a:rPr>
              <a:t>un(e) ami(e) </a:t>
            </a:r>
            <a:r>
              <a:rPr lang="fr-FR" sz="2800" dirty="0">
                <a:ln w="0"/>
                <a:solidFill>
                  <a:srgbClr val="C00000"/>
                </a:solidFill>
                <a:effectLst>
                  <a:reflection blurRad="6350" stA="53000" endA="300" endPos="35500" dir="5400000" sy="-90000" algn="bl" rotWithShape="0"/>
                </a:effectLst>
                <a:latin typeface="Barlow Condensed Black" panose="00000A06000000000000" pitchFamily="2" charset="0"/>
              </a:rPr>
              <a:t>pour parler de </a:t>
            </a:r>
            <a:r>
              <a:rPr lang="fr-FR" sz="2800" dirty="0" smtClean="0">
                <a:ln w="0"/>
                <a:solidFill>
                  <a:srgbClr val="C00000"/>
                </a:solidFill>
                <a:effectLst>
                  <a:reflection blurRad="6350" stA="53000" endA="300" endPos="35500" dir="5400000" sy="-90000" algn="bl" rotWithShape="0"/>
                </a:effectLst>
                <a:latin typeface="Barlow Condensed Black" panose="00000A06000000000000" pitchFamily="2" charset="0"/>
              </a:rPr>
              <a:t>mes </a:t>
            </a:r>
            <a:r>
              <a:rPr lang="fr-FR" sz="2800" dirty="0">
                <a:ln w="0"/>
                <a:solidFill>
                  <a:srgbClr val="C00000"/>
                </a:solidFill>
                <a:effectLst>
                  <a:reflection blurRad="6350" stA="53000" endA="300" endPos="35500" dir="5400000" sy="-90000" algn="bl" rotWithShape="0"/>
                </a:effectLst>
                <a:latin typeface="Barlow Condensed Black" panose="00000A06000000000000" pitchFamily="2" charset="0"/>
              </a:rPr>
              <a:t>passions et de </a:t>
            </a:r>
            <a:r>
              <a:rPr lang="fr-FR" sz="2800" dirty="0" smtClean="0">
                <a:ln w="0"/>
                <a:solidFill>
                  <a:srgbClr val="C00000"/>
                </a:solidFill>
                <a:effectLst>
                  <a:reflection blurRad="6350" stA="53000" endA="300" endPos="35500" dir="5400000" sy="-90000" algn="bl" rotWithShape="0"/>
                </a:effectLst>
                <a:latin typeface="Barlow Condensed Black" panose="00000A06000000000000" pitchFamily="2" charset="0"/>
              </a:rPr>
              <a:t>mes loisirs à travers la lettre</a:t>
            </a:r>
            <a:endParaRPr lang="fr-FR" sz="2800" b="0" cap="none" spc="0" dirty="0">
              <a:ln w="0"/>
              <a:solidFill>
                <a:srgbClr val="C00000"/>
              </a:solidFill>
              <a:effectLst>
                <a:reflection blurRad="6350" stA="53000" endA="300" endPos="35500" dir="5400000" sy="-90000" algn="bl" rotWithShape="0"/>
              </a:effectLst>
              <a:latin typeface="Barlow Condensed Black" panose="00000A06000000000000" pitchFamily="2" charset="0"/>
            </a:endParaRPr>
          </a:p>
        </p:txBody>
      </p:sp>
      <p:pic>
        <p:nvPicPr>
          <p:cNvPr id="3" name="Image 2" descr="&lt;strong&gt;Illustration&lt;/strong&gt; vectorielle d'éléments pour écrire &lt;strong&gt;une&lt;/strong&gt; &lt;strong&gt;lettre&lt;/strong&gt;. | Vecteu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3193" y="3805105"/>
            <a:ext cx="2014886" cy="1470931"/>
          </a:xfrm>
          <a:prstGeom prst="ellipse">
            <a:avLst/>
          </a:prstGeom>
          <a:ln>
            <a:noFill/>
          </a:ln>
          <a:effectLst>
            <a:softEdge rad="112500"/>
          </a:effectLst>
        </p:spPr>
      </p:pic>
    </p:spTree>
    <p:extLst>
      <p:ext uri="{BB962C8B-B14F-4D97-AF65-F5344CB8AC3E}">
        <p14:creationId xmlns:p14="http://schemas.microsoft.com/office/powerpoint/2010/main" val="823106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5"/>
        <p:cNvGrpSpPr/>
        <p:nvPr/>
      </p:nvGrpSpPr>
      <p:grpSpPr>
        <a:xfrm>
          <a:off x="0" y="0"/>
          <a:ext cx="0" cy="0"/>
          <a:chOff x="0" y="0"/>
          <a:chExt cx="0" cy="0"/>
        </a:xfrm>
      </p:grpSpPr>
      <p:pic>
        <p:nvPicPr>
          <p:cNvPr id="376" name="Google Shape;376;p41"/>
          <p:cNvPicPr preferRelativeResize="0"/>
          <p:nvPr/>
        </p:nvPicPr>
        <p:blipFill>
          <a:blip r:embed="rId4">
            <a:alphaModFix/>
          </a:blip>
          <a:stretch>
            <a:fillRect/>
          </a:stretch>
        </p:blipFill>
        <p:spPr>
          <a:xfrm>
            <a:off x="354330" y="651510"/>
            <a:ext cx="8332470" cy="4309110"/>
          </a:xfrm>
          <a:prstGeom prst="rect">
            <a:avLst/>
          </a:prstGeom>
          <a:noFill/>
          <a:ln>
            <a:noFill/>
          </a:ln>
        </p:spPr>
      </p:pic>
      <p:sp>
        <p:nvSpPr>
          <p:cNvPr id="377" name="Google Shape;377;p41"/>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De la Parole au Papier</a:t>
            </a:r>
            <a:endParaRPr sz="2880" b="1">
              <a:solidFill>
                <a:srgbClr val="D90368"/>
              </a:solidFill>
              <a:latin typeface="Livvic"/>
              <a:ea typeface="Livvic"/>
              <a:cs typeface="Livvic"/>
              <a:sym typeface="Livvic"/>
            </a:endParaRPr>
          </a:p>
        </p:txBody>
      </p:sp>
      <p:sp>
        <p:nvSpPr>
          <p:cNvPr id="378" name="Google Shape;378;p41"/>
          <p:cNvSpPr txBox="1"/>
          <p:nvPr/>
        </p:nvSpPr>
        <p:spPr>
          <a:xfrm>
            <a:off x="982980" y="1657350"/>
            <a:ext cx="7041000" cy="1988700"/>
          </a:xfrm>
          <a:prstGeom prst="rect">
            <a:avLst/>
          </a:prstGeom>
          <a:noFill/>
          <a:ln>
            <a:noFill/>
          </a:ln>
        </p:spPr>
        <p:txBody>
          <a:bodyPr spcFirstLastPara="1" wrap="square" lIns="91425" tIns="91425" rIns="91425" bIns="91425" anchor="ctr" anchorCtr="0">
            <a:noAutofit/>
          </a:bodyPr>
          <a:lstStyle/>
          <a:p>
            <a:pPr marL="0" marR="0" lvl="0" indent="0" algn="ctr" rtl="0">
              <a:spcBef>
                <a:spcPts val="360"/>
              </a:spcBef>
              <a:spcAft>
                <a:spcPts val="0"/>
              </a:spcAft>
              <a:buNone/>
            </a:pPr>
            <a:r>
              <a:rPr lang="en" sz="1800" b="1">
                <a:solidFill>
                  <a:srgbClr val="040F0F"/>
                </a:solidFill>
                <a:latin typeface="Comic Neue"/>
                <a:ea typeface="Comic Neue"/>
                <a:cs typeface="Comic Neue"/>
                <a:sym typeface="Comic Neue"/>
              </a:rPr>
              <a:t>Tu aurais pu dire...</a:t>
            </a:r>
            <a:endParaRPr sz="1800" b="1">
              <a:solidFill>
                <a:srgbClr val="040F0F"/>
              </a:solidFill>
              <a:latin typeface="Comic Neue"/>
              <a:ea typeface="Comic Neue"/>
              <a:cs typeface="Comic Neue"/>
              <a:sym typeface="Comic Neue"/>
            </a:endParaRPr>
          </a:p>
          <a:p>
            <a:pPr marL="0" marR="0" lvl="0" indent="0" algn="ctr" rtl="0">
              <a:spcBef>
                <a:spcPts val="360"/>
              </a:spcBef>
              <a:spcAft>
                <a:spcPts val="0"/>
              </a:spcAft>
              <a:buNone/>
            </a:pPr>
            <a:r>
              <a:rPr lang="en" sz="1800">
                <a:solidFill>
                  <a:srgbClr val="040F0F"/>
                </a:solidFill>
                <a:latin typeface="Comic Neue"/>
                <a:ea typeface="Comic Neue"/>
                <a:cs typeface="Comic Neue"/>
                <a:sym typeface="Comic Neue"/>
              </a:rPr>
              <a:t>Partager mes émotions aide mon ami à comprendre mon amour du sport.</a:t>
            </a:r>
            <a:endParaRPr sz="1800">
              <a:solidFill>
                <a:srgbClr val="040F0F"/>
              </a:solidFill>
              <a:latin typeface="Comic Neue"/>
              <a:ea typeface="Comic Neue"/>
              <a:cs typeface="Comic Neue"/>
              <a:sym typeface="Comic Neue"/>
            </a:endParaRPr>
          </a:p>
          <a:p>
            <a:pPr marL="0" marR="0" lvl="0" indent="0" algn="ctr" rtl="0">
              <a:spcBef>
                <a:spcPts val="360"/>
              </a:spcBef>
              <a:spcAft>
                <a:spcPts val="0"/>
              </a:spcAft>
              <a:buNone/>
            </a:pPr>
            <a:r>
              <a:rPr lang="en" sz="1800">
                <a:solidFill>
                  <a:srgbClr val="040F0F"/>
                </a:solidFill>
                <a:latin typeface="Comic Neue"/>
                <a:ea typeface="Comic Neue"/>
                <a:cs typeface="Comic Neue"/>
                <a:sym typeface="Comic Neue"/>
              </a:rPr>
              <a:t>Cela rend ma lettre vivante au lieu d'un inventaire scolaire.</a:t>
            </a:r>
            <a:endParaRPr sz="1800">
              <a:solidFill>
                <a:srgbClr val="040F0F"/>
              </a:solidFill>
              <a:latin typeface="Comic Neue"/>
              <a:ea typeface="Comic Neue"/>
              <a:cs typeface="Comic Neue"/>
              <a:sym typeface="Comic Neue"/>
            </a:endParaRPr>
          </a:p>
          <a:p>
            <a:pPr marL="0" marR="0" lvl="0" indent="0" algn="ctr" rtl="0">
              <a:spcBef>
                <a:spcPts val="360"/>
              </a:spcBef>
              <a:spcAft>
                <a:spcPts val="360"/>
              </a:spcAft>
              <a:buNone/>
            </a:pPr>
            <a:r>
              <a:rPr lang="en" sz="1800">
                <a:solidFill>
                  <a:srgbClr val="040F0F"/>
                </a:solidFill>
                <a:latin typeface="Comic Neue"/>
                <a:ea typeface="Comic Neue"/>
                <a:cs typeface="Comic Neue"/>
                <a:sym typeface="Comic Neue"/>
              </a:rPr>
              <a:t>Utiliser des adjectifs peut convaincre mon ami d'essayer.</a:t>
            </a:r>
            <a:endParaRPr sz="1800">
              <a:solidFill>
                <a:srgbClr val="040F0F"/>
              </a:solidFill>
              <a:latin typeface="Comic Neue"/>
              <a:ea typeface="Comic Neue"/>
              <a:cs typeface="Comic Neue"/>
              <a:sym typeface="Comic Neue"/>
            </a:endParaRPr>
          </a:p>
        </p:txBody>
      </p:sp>
      <p:sp>
        <p:nvSpPr>
          <p:cNvPr id="379" name="Google Shape;379;p41"/>
          <p:cNvSpPr txBox="1"/>
          <p:nvPr/>
        </p:nvSpPr>
        <p:spPr>
          <a:xfrm>
            <a:off x="8366760" y="342900"/>
            <a:ext cx="548700" cy="548700"/>
          </a:xfrm>
          <a:prstGeom prst="rect">
            <a:avLst/>
          </a:prstGeom>
          <a:noFill/>
          <a:ln>
            <a:noFill/>
          </a:ln>
        </p:spPr>
        <p:txBody>
          <a:bodyPr spcFirstLastPara="1" wrap="square" lIns="91425" tIns="91425" rIns="91425" bIns="91425" anchor="ctr" anchorCtr="0">
            <a:noAutofit/>
          </a:bodyPr>
          <a:lstStyle/>
          <a:p>
            <a:pPr marL="0" marR="0" lvl="0" indent="0" algn="r" rtl="0">
              <a:spcBef>
                <a:spcPts val="450"/>
              </a:spcBef>
              <a:spcAft>
                <a:spcPts val="450"/>
              </a:spcAft>
              <a:buNone/>
            </a:pPr>
            <a:r>
              <a:rPr lang="en" sz="3600">
                <a:solidFill>
                  <a:srgbClr val="040F0F"/>
                </a:solidFill>
                <a:latin typeface="Comic Neue"/>
                <a:ea typeface="Comic Neue"/>
                <a:cs typeface="Comic Neue"/>
                <a:sym typeface="Comic Neue"/>
              </a:rPr>
              <a:t>✅​</a:t>
            </a:r>
            <a:endParaRPr sz="3600">
              <a:solidFill>
                <a:srgbClr val="040F0F"/>
              </a:solidFill>
              <a:latin typeface="Comic Neue"/>
              <a:ea typeface="Comic Neue"/>
              <a:cs typeface="Comic Neue"/>
              <a:sym typeface="Comic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3"/>
        <p:cNvGrpSpPr/>
        <p:nvPr/>
      </p:nvGrpSpPr>
      <p:grpSpPr>
        <a:xfrm>
          <a:off x="0" y="0"/>
          <a:ext cx="0" cy="0"/>
          <a:chOff x="0" y="0"/>
          <a:chExt cx="0" cy="0"/>
        </a:xfrm>
      </p:grpSpPr>
      <p:sp>
        <p:nvSpPr>
          <p:cNvPr id="384" name="Google Shape;384;p42"/>
          <p:cNvSpPr txBox="1"/>
          <p:nvPr/>
        </p:nvSpPr>
        <p:spPr>
          <a:xfrm>
            <a:off x="285750" y="171450"/>
            <a:ext cx="8572500" cy="11157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Atelier d'écriture : Analyse et rédaction de la lettre</a:t>
            </a:r>
            <a:endParaRPr sz="2880" b="1">
              <a:solidFill>
                <a:srgbClr val="D90368"/>
              </a:solidFill>
              <a:latin typeface="Livvic"/>
              <a:ea typeface="Livvic"/>
              <a:cs typeface="Livvic"/>
              <a:sym typeface="Livvic"/>
            </a:endParaRPr>
          </a:p>
        </p:txBody>
      </p:sp>
      <p:sp>
        <p:nvSpPr>
          <p:cNvPr id="385" name="Google Shape;385;p42"/>
          <p:cNvSpPr txBox="1"/>
          <p:nvPr/>
        </p:nvSpPr>
        <p:spPr>
          <a:xfrm>
            <a:off x="8366760" y="342900"/>
            <a:ext cx="548700" cy="548700"/>
          </a:xfrm>
          <a:prstGeom prst="rect">
            <a:avLst/>
          </a:prstGeom>
          <a:noFill/>
          <a:ln>
            <a:noFill/>
          </a:ln>
        </p:spPr>
        <p:txBody>
          <a:bodyPr spcFirstLastPara="1" wrap="square" lIns="91425" tIns="91425" rIns="91425" bIns="91425" anchor="ctr" anchorCtr="0">
            <a:noAutofit/>
          </a:bodyPr>
          <a:lstStyle/>
          <a:p>
            <a:pPr marL="0" marR="0" lvl="0" indent="0" algn="r" rtl="0">
              <a:spcBef>
                <a:spcPts val="450"/>
              </a:spcBef>
              <a:spcAft>
                <a:spcPts val="450"/>
              </a:spcAft>
              <a:buNone/>
            </a:pPr>
            <a:r>
              <a:rPr lang="en" sz="3600">
                <a:solidFill>
                  <a:srgbClr val="040F0F"/>
                </a:solidFill>
                <a:latin typeface="Comic Neue"/>
                <a:ea typeface="Comic Neue"/>
                <a:cs typeface="Comic Neue"/>
                <a:sym typeface="Comic Neue"/>
              </a:rPr>
              <a:t>✅​</a:t>
            </a:r>
            <a:endParaRPr sz="3600">
              <a:solidFill>
                <a:srgbClr val="040F0F"/>
              </a:solidFill>
              <a:latin typeface="Comic Neue"/>
              <a:ea typeface="Comic Neue"/>
              <a:cs typeface="Comic Neue"/>
              <a:sym typeface="Comic Neue"/>
            </a:endParaRPr>
          </a:p>
        </p:txBody>
      </p:sp>
      <p:sp>
        <p:nvSpPr>
          <p:cNvPr id="386" name="Google Shape;386;p42"/>
          <p:cNvSpPr txBox="1"/>
          <p:nvPr/>
        </p:nvSpPr>
        <p:spPr>
          <a:xfrm>
            <a:off x="285750" y="1143000"/>
            <a:ext cx="8572500" cy="1051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800" b="1">
                <a:solidFill>
                  <a:srgbClr val="2C6E49"/>
                </a:solidFill>
                <a:latin typeface="Comic Neue"/>
                <a:ea typeface="Comic Neue"/>
                <a:cs typeface="Comic Neue"/>
                <a:sym typeface="Comic Neue"/>
              </a:rPr>
              <a:t>Réponse 1:</a:t>
            </a:r>
            <a:endParaRPr sz="1800" b="1">
              <a:solidFill>
                <a:srgbClr val="2C6E49"/>
              </a:solidFill>
              <a:latin typeface="Comic Neue"/>
              <a:ea typeface="Comic Neue"/>
              <a:cs typeface="Comic Neue"/>
              <a:sym typeface="Comic Neue"/>
            </a:endParaRPr>
          </a:p>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C'est faux car celui qui reçoit la lettre est le destinataire, tandis que l'expéditeur est celui qui l'envoie.</a:t>
            </a:r>
            <a:endParaRPr sz="1800">
              <a:solidFill>
                <a:srgbClr val="040F0F"/>
              </a:solidFill>
              <a:latin typeface="Comic Neue"/>
              <a:ea typeface="Comic Neue"/>
              <a:cs typeface="Comic Neue"/>
              <a:sym typeface="Comic Neue"/>
            </a:endParaRPr>
          </a:p>
        </p:txBody>
      </p:sp>
      <p:sp>
        <p:nvSpPr>
          <p:cNvPr id="387" name="Google Shape;387;p42"/>
          <p:cNvSpPr txBox="1"/>
          <p:nvPr/>
        </p:nvSpPr>
        <p:spPr>
          <a:xfrm>
            <a:off x="285750" y="2286000"/>
            <a:ext cx="8572500" cy="1051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800" b="1">
                <a:solidFill>
                  <a:srgbClr val="2C6E49"/>
                </a:solidFill>
                <a:latin typeface="Comic Neue"/>
                <a:ea typeface="Comic Neue"/>
                <a:cs typeface="Comic Neue"/>
                <a:sym typeface="Comic Neue"/>
              </a:rPr>
              <a:t>Réponse 2:</a:t>
            </a:r>
            <a:endParaRPr sz="1800" b="1">
              <a:solidFill>
                <a:srgbClr val="2C6E49"/>
              </a:solidFill>
              <a:latin typeface="Comic Neue"/>
              <a:ea typeface="Comic Neue"/>
              <a:cs typeface="Comic Neue"/>
              <a:sym typeface="Comic Neue"/>
            </a:endParaRPr>
          </a:p>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Ces adjectifs permettent de partager ses sentiments et ses émotions plutôt que de simplement lister des actions factuelles.</a:t>
            </a:r>
            <a:endParaRPr sz="1800">
              <a:solidFill>
                <a:srgbClr val="040F0F"/>
              </a:solidFill>
              <a:latin typeface="Comic Neue"/>
              <a:ea typeface="Comic Neue"/>
              <a:cs typeface="Comic Neue"/>
              <a:sym typeface="Comic Neue"/>
            </a:endParaRPr>
          </a:p>
        </p:txBody>
      </p:sp>
      <p:sp>
        <p:nvSpPr>
          <p:cNvPr id="388" name="Google Shape;388;p42"/>
          <p:cNvSpPr txBox="1"/>
          <p:nvPr/>
        </p:nvSpPr>
        <p:spPr>
          <a:xfrm>
            <a:off x="285750" y="3429000"/>
            <a:ext cx="8572500" cy="1051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800" b="1">
                <a:solidFill>
                  <a:srgbClr val="2C6E49"/>
                </a:solidFill>
                <a:latin typeface="Comic Neue"/>
                <a:ea typeface="Comic Neue"/>
                <a:cs typeface="Comic Neue"/>
                <a:sym typeface="Comic Neue"/>
              </a:rPr>
              <a:t>Réponse 3:</a:t>
            </a:r>
            <a:endParaRPr sz="1800" b="1">
              <a:solidFill>
                <a:srgbClr val="2C6E49"/>
              </a:solidFill>
              <a:latin typeface="Comic Neue"/>
              <a:ea typeface="Comic Neue"/>
              <a:cs typeface="Comic Neue"/>
              <a:sym typeface="Comic Neue"/>
            </a:endParaRPr>
          </a:p>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Il faut structurer le texte avec un lieu, une date, des formules de politesse et l'usage de connecteurs logiques comme 'd'abord' et 'ensuite'.</a:t>
            </a:r>
            <a:endParaRPr sz="1800">
              <a:solidFill>
                <a:srgbClr val="040F0F"/>
              </a:solidFill>
              <a:latin typeface="Comic Neue"/>
              <a:ea typeface="Comic Neue"/>
              <a:cs typeface="Comic Neue"/>
              <a:sym typeface="Comic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p:cNvGrpSpPr/>
        <p:nvPr/>
      </p:nvGrpSpPr>
      <p:grpSpPr>
        <a:xfrm>
          <a:off x="0" y="0"/>
          <a:ext cx="0" cy="0"/>
          <a:chOff x="0" y="0"/>
          <a:chExt cx="0" cy="0"/>
        </a:xfrm>
      </p:grpSpPr>
      <p:pic>
        <p:nvPicPr>
          <p:cNvPr id="393" name="Google Shape;393;p43"/>
          <p:cNvPicPr preferRelativeResize="0"/>
          <p:nvPr/>
        </p:nvPicPr>
        <p:blipFill>
          <a:blip r:embed="rId4">
            <a:alphaModFix/>
          </a:blip>
          <a:stretch>
            <a:fillRect/>
          </a:stretch>
        </p:blipFill>
        <p:spPr>
          <a:xfrm>
            <a:off x="685800" y="1028700"/>
            <a:ext cx="2114550" cy="1314450"/>
          </a:xfrm>
          <a:prstGeom prst="rect">
            <a:avLst/>
          </a:prstGeom>
          <a:noFill/>
          <a:ln>
            <a:noFill/>
          </a:ln>
        </p:spPr>
      </p:pic>
      <p:pic>
        <p:nvPicPr>
          <p:cNvPr id="394" name="Google Shape;394;p43"/>
          <p:cNvPicPr preferRelativeResize="0"/>
          <p:nvPr/>
        </p:nvPicPr>
        <p:blipFill>
          <a:blip r:embed="rId5">
            <a:alphaModFix/>
          </a:blip>
          <a:stretch>
            <a:fillRect/>
          </a:stretch>
        </p:blipFill>
        <p:spPr>
          <a:xfrm>
            <a:off x="4114800" y="1028700"/>
            <a:ext cx="2114550" cy="1314450"/>
          </a:xfrm>
          <a:prstGeom prst="rect">
            <a:avLst/>
          </a:prstGeom>
          <a:noFill/>
          <a:ln>
            <a:noFill/>
          </a:ln>
        </p:spPr>
      </p:pic>
      <p:pic>
        <p:nvPicPr>
          <p:cNvPr id="395" name="Google Shape;395;p43"/>
          <p:cNvPicPr preferRelativeResize="0"/>
          <p:nvPr/>
        </p:nvPicPr>
        <p:blipFill>
          <a:blip r:embed="rId6">
            <a:alphaModFix/>
          </a:blip>
          <a:stretch>
            <a:fillRect/>
          </a:stretch>
        </p:blipFill>
        <p:spPr>
          <a:xfrm>
            <a:off x="685800" y="3028950"/>
            <a:ext cx="2114550" cy="1314450"/>
          </a:xfrm>
          <a:prstGeom prst="rect">
            <a:avLst/>
          </a:prstGeom>
          <a:noFill/>
          <a:ln>
            <a:noFill/>
          </a:ln>
        </p:spPr>
      </p:pic>
      <p:pic>
        <p:nvPicPr>
          <p:cNvPr id="396" name="Google Shape;396;p43"/>
          <p:cNvPicPr preferRelativeResize="0"/>
          <p:nvPr/>
        </p:nvPicPr>
        <p:blipFill>
          <a:blip r:embed="rId7">
            <a:alphaModFix/>
          </a:blip>
          <a:stretch>
            <a:fillRect/>
          </a:stretch>
        </p:blipFill>
        <p:spPr>
          <a:xfrm>
            <a:off x="4114800" y="3028950"/>
            <a:ext cx="2114550" cy="1314450"/>
          </a:xfrm>
          <a:prstGeom prst="rect">
            <a:avLst/>
          </a:prstGeom>
          <a:noFill/>
          <a:ln>
            <a:noFill/>
          </a:ln>
        </p:spPr>
      </p:pic>
      <p:sp>
        <p:nvSpPr>
          <p:cNvPr id="397" name="Google Shape;397;p43"/>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Associe les mots aux images</a:t>
            </a:r>
            <a:endParaRPr sz="2880" b="1">
              <a:solidFill>
                <a:srgbClr val="D90368"/>
              </a:solidFill>
              <a:latin typeface="Livvic"/>
              <a:ea typeface="Livvic"/>
              <a:cs typeface="Livvic"/>
              <a:sym typeface="Livvic"/>
            </a:endParaRPr>
          </a:p>
        </p:txBody>
      </p:sp>
      <p:sp>
        <p:nvSpPr>
          <p:cNvPr id="398" name="Google Shape;398;p43"/>
          <p:cNvSpPr txBox="1"/>
          <p:nvPr/>
        </p:nvSpPr>
        <p:spPr>
          <a:xfrm>
            <a:off x="8366760" y="342900"/>
            <a:ext cx="548700" cy="548700"/>
          </a:xfrm>
          <a:prstGeom prst="rect">
            <a:avLst/>
          </a:prstGeom>
          <a:noFill/>
          <a:ln>
            <a:noFill/>
          </a:ln>
        </p:spPr>
        <p:txBody>
          <a:bodyPr spcFirstLastPara="1" wrap="square" lIns="91425" tIns="91425" rIns="91425" bIns="91425" anchor="ctr" anchorCtr="0">
            <a:noAutofit/>
          </a:bodyPr>
          <a:lstStyle/>
          <a:p>
            <a:pPr marL="0" marR="0" lvl="0" indent="0" algn="r" rtl="0">
              <a:spcBef>
                <a:spcPts val="450"/>
              </a:spcBef>
              <a:spcAft>
                <a:spcPts val="450"/>
              </a:spcAft>
              <a:buNone/>
            </a:pPr>
            <a:r>
              <a:rPr lang="en" sz="3600">
                <a:solidFill>
                  <a:srgbClr val="040F0F"/>
                </a:solidFill>
                <a:latin typeface="Comic Neue"/>
                <a:ea typeface="Comic Neue"/>
                <a:cs typeface="Comic Neue"/>
                <a:sym typeface="Comic Neue"/>
              </a:rPr>
              <a:t>✅​</a:t>
            </a:r>
            <a:endParaRPr sz="3600">
              <a:solidFill>
                <a:srgbClr val="040F0F"/>
              </a:solidFill>
              <a:latin typeface="Comic Neue"/>
              <a:ea typeface="Comic Neue"/>
              <a:cs typeface="Comic Neue"/>
              <a:sym typeface="Comic Neue"/>
            </a:endParaRPr>
          </a:p>
        </p:txBody>
      </p:sp>
      <p:sp>
        <p:nvSpPr>
          <p:cNvPr id="399" name="Google Shape;399;p43"/>
          <p:cNvSpPr txBox="1"/>
          <p:nvPr/>
        </p:nvSpPr>
        <p:spPr>
          <a:xfrm>
            <a:off x="285750" y="24003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1.</a:t>
            </a:r>
            <a:endParaRPr sz="1800" b="1">
              <a:solidFill>
                <a:srgbClr val="040F0F"/>
              </a:solidFill>
              <a:latin typeface="Comic Neue"/>
              <a:ea typeface="Comic Neue"/>
              <a:cs typeface="Comic Neue"/>
              <a:sym typeface="Comic Neue"/>
            </a:endParaRPr>
          </a:p>
        </p:txBody>
      </p:sp>
      <p:sp>
        <p:nvSpPr>
          <p:cNvPr id="400" name="Google Shape;400;p43"/>
          <p:cNvSpPr txBox="1"/>
          <p:nvPr/>
        </p:nvSpPr>
        <p:spPr>
          <a:xfrm>
            <a:off x="685800" y="2400300"/>
            <a:ext cx="25146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Le Destinataire</a:t>
            </a:r>
            <a:endParaRPr sz="1800" b="1">
              <a:solidFill>
                <a:srgbClr val="040F0F"/>
              </a:solidFill>
              <a:latin typeface="Comic Neue"/>
              <a:ea typeface="Comic Neue"/>
              <a:cs typeface="Comic Neue"/>
              <a:sym typeface="Comic Neue"/>
            </a:endParaRPr>
          </a:p>
        </p:txBody>
      </p:sp>
      <p:sp>
        <p:nvSpPr>
          <p:cNvPr id="401" name="Google Shape;401;p43"/>
          <p:cNvSpPr txBox="1"/>
          <p:nvPr/>
        </p:nvSpPr>
        <p:spPr>
          <a:xfrm>
            <a:off x="285750" y="10287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d)</a:t>
            </a:r>
            <a:endParaRPr sz="1800" b="1">
              <a:solidFill>
                <a:srgbClr val="040F0F"/>
              </a:solidFill>
              <a:latin typeface="Comic Neue"/>
              <a:ea typeface="Comic Neue"/>
              <a:cs typeface="Comic Neue"/>
              <a:sym typeface="Comic Neue"/>
            </a:endParaRPr>
          </a:p>
        </p:txBody>
      </p:sp>
      <p:sp>
        <p:nvSpPr>
          <p:cNvPr id="402" name="Google Shape;402;p43"/>
          <p:cNvSpPr txBox="1"/>
          <p:nvPr/>
        </p:nvSpPr>
        <p:spPr>
          <a:xfrm>
            <a:off x="3714750" y="24003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2.</a:t>
            </a:r>
            <a:endParaRPr sz="1800" b="1">
              <a:solidFill>
                <a:srgbClr val="040F0F"/>
              </a:solidFill>
              <a:latin typeface="Comic Neue"/>
              <a:ea typeface="Comic Neue"/>
              <a:cs typeface="Comic Neue"/>
              <a:sym typeface="Comic Neue"/>
            </a:endParaRPr>
          </a:p>
        </p:txBody>
      </p:sp>
      <p:sp>
        <p:nvSpPr>
          <p:cNvPr id="403" name="Google Shape;403;p43"/>
          <p:cNvSpPr txBox="1"/>
          <p:nvPr/>
        </p:nvSpPr>
        <p:spPr>
          <a:xfrm>
            <a:off x="4114800" y="2400300"/>
            <a:ext cx="25146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L'Expéditeur</a:t>
            </a:r>
            <a:endParaRPr sz="1800" b="1">
              <a:solidFill>
                <a:srgbClr val="040F0F"/>
              </a:solidFill>
              <a:latin typeface="Comic Neue"/>
              <a:ea typeface="Comic Neue"/>
              <a:cs typeface="Comic Neue"/>
              <a:sym typeface="Comic Neue"/>
            </a:endParaRPr>
          </a:p>
        </p:txBody>
      </p:sp>
      <p:sp>
        <p:nvSpPr>
          <p:cNvPr id="404" name="Google Shape;404;p43"/>
          <p:cNvSpPr txBox="1"/>
          <p:nvPr/>
        </p:nvSpPr>
        <p:spPr>
          <a:xfrm>
            <a:off x="3714750" y="10287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a)</a:t>
            </a:r>
            <a:endParaRPr sz="1800" b="1">
              <a:solidFill>
                <a:srgbClr val="040F0F"/>
              </a:solidFill>
              <a:latin typeface="Comic Neue"/>
              <a:ea typeface="Comic Neue"/>
              <a:cs typeface="Comic Neue"/>
              <a:sym typeface="Comic Neue"/>
            </a:endParaRPr>
          </a:p>
        </p:txBody>
      </p:sp>
      <p:sp>
        <p:nvSpPr>
          <p:cNvPr id="405" name="Google Shape;405;p43"/>
          <p:cNvSpPr txBox="1"/>
          <p:nvPr/>
        </p:nvSpPr>
        <p:spPr>
          <a:xfrm>
            <a:off x="285750" y="440055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3.</a:t>
            </a:r>
            <a:endParaRPr sz="1800" b="1">
              <a:solidFill>
                <a:srgbClr val="040F0F"/>
              </a:solidFill>
              <a:latin typeface="Comic Neue"/>
              <a:ea typeface="Comic Neue"/>
              <a:cs typeface="Comic Neue"/>
              <a:sym typeface="Comic Neue"/>
            </a:endParaRPr>
          </a:p>
        </p:txBody>
      </p:sp>
      <p:sp>
        <p:nvSpPr>
          <p:cNvPr id="406" name="Google Shape;406;p43"/>
          <p:cNvSpPr txBox="1"/>
          <p:nvPr/>
        </p:nvSpPr>
        <p:spPr>
          <a:xfrm>
            <a:off x="685800" y="4400550"/>
            <a:ext cx="25146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Loisir Captivant</a:t>
            </a:r>
            <a:endParaRPr sz="1800" b="1">
              <a:solidFill>
                <a:srgbClr val="040F0F"/>
              </a:solidFill>
              <a:latin typeface="Comic Neue"/>
              <a:ea typeface="Comic Neue"/>
              <a:cs typeface="Comic Neue"/>
              <a:sym typeface="Comic Neue"/>
            </a:endParaRPr>
          </a:p>
        </p:txBody>
      </p:sp>
      <p:sp>
        <p:nvSpPr>
          <p:cNvPr id="407" name="Google Shape;407;p43"/>
          <p:cNvSpPr txBox="1"/>
          <p:nvPr/>
        </p:nvSpPr>
        <p:spPr>
          <a:xfrm>
            <a:off x="285750" y="302895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c)</a:t>
            </a:r>
            <a:endParaRPr sz="1800" b="1">
              <a:solidFill>
                <a:srgbClr val="040F0F"/>
              </a:solidFill>
              <a:latin typeface="Comic Neue"/>
              <a:ea typeface="Comic Neue"/>
              <a:cs typeface="Comic Neue"/>
              <a:sym typeface="Comic Neue"/>
            </a:endParaRPr>
          </a:p>
        </p:txBody>
      </p:sp>
      <p:sp>
        <p:nvSpPr>
          <p:cNvPr id="408" name="Google Shape;408;p43"/>
          <p:cNvSpPr txBox="1"/>
          <p:nvPr/>
        </p:nvSpPr>
        <p:spPr>
          <a:xfrm>
            <a:off x="3714750" y="440055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4.</a:t>
            </a:r>
            <a:endParaRPr sz="1800" b="1">
              <a:solidFill>
                <a:srgbClr val="040F0F"/>
              </a:solidFill>
              <a:latin typeface="Comic Neue"/>
              <a:ea typeface="Comic Neue"/>
              <a:cs typeface="Comic Neue"/>
              <a:sym typeface="Comic Neue"/>
            </a:endParaRPr>
          </a:p>
        </p:txBody>
      </p:sp>
      <p:sp>
        <p:nvSpPr>
          <p:cNvPr id="409" name="Google Shape;409;p43"/>
          <p:cNvSpPr txBox="1"/>
          <p:nvPr/>
        </p:nvSpPr>
        <p:spPr>
          <a:xfrm>
            <a:off x="4114800" y="4400550"/>
            <a:ext cx="25146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620" b="1">
                <a:solidFill>
                  <a:srgbClr val="040F0F"/>
                </a:solidFill>
                <a:latin typeface="Comic Neue"/>
                <a:ea typeface="Comic Neue"/>
                <a:cs typeface="Comic Neue"/>
                <a:sym typeface="Comic Neue"/>
              </a:rPr>
              <a:t>Connecteurs Logiques</a:t>
            </a:r>
            <a:endParaRPr sz="1620" b="1">
              <a:solidFill>
                <a:srgbClr val="040F0F"/>
              </a:solidFill>
              <a:latin typeface="Comic Neue"/>
              <a:ea typeface="Comic Neue"/>
              <a:cs typeface="Comic Neue"/>
              <a:sym typeface="Comic Neue"/>
            </a:endParaRPr>
          </a:p>
        </p:txBody>
      </p:sp>
      <p:sp>
        <p:nvSpPr>
          <p:cNvPr id="410" name="Google Shape;410;p43"/>
          <p:cNvSpPr txBox="1"/>
          <p:nvPr/>
        </p:nvSpPr>
        <p:spPr>
          <a:xfrm>
            <a:off x="3714750" y="302895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Comic Neue"/>
                <a:ea typeface="Comic Neue"/>
                <a:cs typeface="Comic Neue"/>
                <a:sym typeface="Comic Neue"/>
              </a:rPr>
              <a:t>b)</a:t>
            </a:r>
            <a:endParaRPr sz="1800" b="1">
              <a:solidFill>
                <a:srgbClr val="040F0F"/>
              </a:solidFill>
              <a:latin typeface="Comic Neue"/>
              <a:ea typeface="Comic Neue"/>
              <a:cs typeface="Comic Neue"/>
              <a:sym typeface="Comic Neue"/>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04"/>
        <p:cNvGrpSpPr/>
        <p:nvPr/>
      </p:nvGrpSpPr>
      <p:grpSpPr>
        <a:xfrm>
          <a:off x="0" y="0"/>
          <a:ext cx="0" cy="0"/>
          <a:chOff x="0" y="0"/>
          <a:chExt cx="0" cy="0"/>
        </a:xfrm>
      </p:grpSpPr>
      <p:pic>
        <p:nvPicPr>
          <p:cNvPr id="205" name="Google Shape;205;p27"/>
          <p:cNvPicPr preferRelativeResize="0"/>
          <p:nvPr/>
        </p:nvPicPr>
        <p:blipFill>
          <a:blip r:embed="rId5">
            <a:alphaModFix/>
          </a:blip>
          <a:stretch>
            <a:fillRect/>
          </a:stretch>
        </p:blipFill>
        <p:spPr>
          <a:xfrm>
            <a:off x="0" y="-132861"/>
            <a:ext cx="9144000" cy="5143500"/>
          </a:xfrm>
          <a:prstGeom prst="rect">
            <a:avLst/>
          </a:prstGeom>
          <a:noFill/>
          <a:ln>
            <a:noFill/>
          </a:ln>
        </p:spPr>
      </p:pic>
      <p:pic>
        <p:nvPicPr>
          <p:cNvPr id="206" name="Google Shape;206;p27"/>
          <p:cNvPicPr preferRelativeResize="0"/>
          <p:nvPr/>
        </p:nvPicPr>
        <p:blipFill>
          <a:blip r:embed="rId6">
            <a:alphaModFix/>
          </a:blip>
          <a:stretch>
            <a:fillRect/>
          </a:stretch>
        </p:blipFill>
        <p:spPr>
          <a:xfrm>
            <a:off x="960120" y="1908810"/>
            <a:ext cx="2697480" cy="2331720"/>
          </a:xfrm>
          <a:prstGeom prst="rect">
            <a:avLst/>
          </a:prstGeom>
          <a:noFill/>
          <a:ln>
            <a:noFill/>
          </a:ln>
        </p:spPr>
      </p:pic>
      <p:sp>
        <p:nvSpPr>
          <p:cNvPr id="207" name="Google Shape;207;p27"/>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À ton tour de rédiger !</a:t>
            </a:r>
            <a:endParaRPr sz="2880" b="1">
              <a:solidFill>
                <a:srgbClr val="D90368"/>
              </a:solidFill>
              <a:latin typeface="Livvic"/>
              <a:ea typeface="Livvic"/>
              <a:cs typeface="Livvic"/>
              <a:sym typeface="Livvic"/>
            </a:endParaRPr>
          </a:p>
        </p:txBody>
      </p:sp>
      <p:sp>
        <p:nvSpPr>
          <p:cNvPr id="208" name="Google Shape;208;p27"/>
          <p:cNvSpPr txBox="1"/>
          <p:nvPr/>
        </p:nvSpPr>
        <p:spPr>
          <a:xfrm>
            <a:off x="3806190" y="1440180"/>
            <a:ext cx="4194900" cy="3120300"/>
          </a:xfrm>
          <a:prstGeom prst="rect">
            <a:avLst/>
          </a:prstGeom>
          <a:noFill/>
          <a:ln>
            <a:noFill/>
          </a:ln>
        </p:spPr>
        <p:txBody>
          <a:bodyPr spcFirstLastPara="1" wrap="square" lIns="91425" tIns="91425" rIns="91425" bIns="91425" anchor="ctr" anchorCtr="0">
            <a:noAutofit/>
          </a:bodyPr>
          <a:lstStyle/>
          <a:p>
            <a:pPr marL="0" marR="0" lvl="0" indent="0" algn="l" rtl="0">
              <a:spcBef>
                <a:spcPts val="360"/>
              </a:spcBef>
              <a:spcAft>
                <a:spcPts val="0"/>
              </a:spcAft>
              <a:buNone/>
            </a:pPr>
            <a:r>
              <a:rPr lang="en" sz="1800">
                <a:solidFill>
                  <a:srgbClr val="040F0F"/>
                </a:solidFill>
                <a:latin typeface="Comic Neue"/>
                <a:ea typeface="Comic Neue"/>
                <a:cs typeface="Comic Neue"/>
                <a:sym typeface="Comic Neue"/>
              </a:rPr>
              <a:t>Prends une feuille et écris les 3 premières lignes de ta lettre à un ami.</a:t>
            </a:r>
            <a:endParaRPr sz="1800">
              <a:solidFill>
                <a:srgbClr val="040F0F"/>
              </a:solidFill>
              <a:latin typeface="Comic Neue"/>
              <a:ea typeface="Comic Neue"/>
              <a:cs typeface="Comic Neue"/>
              <a:sym typeface="Comic Neue"/>
            </a:endParaRPr>
          </a:p>
          <a:p>
            <a:pPr marL="182880" marR="0" lvl="0" indent="-182880" algn="l" rtl="0">
              <a:spcBef>
                <a:spcPts val="360"/>
              </a:spcBef>
              <a:spcAft>
                <a:spcPts val="0"/>
              </a:spcAft>
              <a:buClr>
                <a:srgbClr val="040F0F"/>
              </a:buClr>
              <a:buSzPts val="1800"/>
              <a:buFont typeface="Comic Neue"/>
              <a:buAutoNum type="arabicPeriod"/>
            </a:pPr>
            <a:r>
              <a:rPr lang="en" sz="1800">
                <a:solidFill>
                  <a:srgbClr val="040F0F"/>
                </a:solidFill>
                <a:latin typeface="Comic Neue"/>
                <a:ea typeface="Comic Neue"/>
                <a:cs typeface="Comic Neue"/>
                <a:sym typeface="Comic Neue"/>
              </a:rPr>
              <a:t>Écris la </a:t>
            </a:r>
            <a:r>
              <a:rPr lang="en" sz="1800" b="1">
                <a:solidFill>
                  <a:srgbClr val="040F0F"/>
                </a:solidFill>
                <a:latin typeface="Comic Neue"/>
                <a:ea typeface="Comic Neue"/>
                <a:cs typeface="Comic Neue"/>
                <a:sym typeface="Comic Neue"/>
              </a:rPr>
              <a:t>date</a:t>
            </a:r>
            <a:r>
              <a:rPr lang="en" sz="1800">
                <a:solidFill>
                  <a:srgbClr val="040F0F"/>
                </a:solidFill>
                <a:latin typeface="Comic Neue"/>
                <a:ea typeface="Comic Neue"/>
                <a:cs typeface="Comic Neue"/>
                <a:sym typeface="Comic Neue"/>
              </a:rPr>
              <a:t> et ta ville.</a:t>
            </a:r>
            <a:endParaRPr sz="1800">
              <a:solidFill>
                <a:srgbClr val="040F0F"/>
              </a:solidFill>
              <a:latin typeface="Comic Neue"/>
              <a:ea typeface="Comic Neue"/>
              <a:cs typeface="Comic Neue"/>
              <a:sym typeface="Comic Neue"/>
            </a:endParaRPr>
          </a:p>
          <a:p>
            <a:pPr marL="182880" marR="0" lvl="0" indent="-182880" algn="l" rtl="0">
              <a:spcBef>
                <a:spcPts val="0"/>
              </a:spcBef>
              <a:spcAft>
                <a:spcPts val="0"/>
              </a:spcAft>
              <a:buClr>
                <a:srgbClr val="040F0F"/>
              </a:buClr>
              <a:buSzPts val="1800"/>
              <a:buFont typeface="Comic Neue"/>
              <a:buAutoNum type="arabicPeriod"/>
            </a:pPr>
            <a:r>
              <a:rPr lang="en" sz="1800">
                <a:solidFill>
                  <a:srgbClr val="040F0F"/>
                </a:solidFill>
                <a:latin typeface="Comic Neue"/>
                <a:ea typeface="Comic Neue"/>
                <a:cs typeface="Comic Neue"/>
                <a:sym typeface="Comic Neue"/>
              </a:rPr>
              <a:t>Écris une </a:t>
            </a:r>
            <a:r>
              <a:rPr lang="en" sz="1800" b="1">
                <a:solidFill>
                  <a:srgbClr val="040F0F"/>
                </a:solidFill>
                <a:latin typeface="Comic Neue"/>
                <a:ea typeface="Comic Neue"/>
                <a:cs typeface="Comic Neue"/>
                <a:sym typeface="Comic Neue"/>
              </a:rPr>
              <a:t>formule d'appel</a:t>
            </a:r>
            <a:r>
              <a:rPr lang="en" sz="1800">
                <a:solidFill>
                  <a:srgbClr val="040F0F"/>
                </a:solidFill>
                <a:latin typeface="Comic Neue"/>
                <a:ea typeface="Comic Neue"/>
                <a:cs typeface="Comic Neue"/>
                <a:sym typeface="Comic Neue"/>
              </a:rPr>
              <a:t> chaleureuse.</a:t>
            </a:r>
            <a:endParaRPr sz="1800">
              <a:solidFill>
                <a:srgbClr val="040F0F"/>
              </a:solidFill>
              <a:latin typeface="Comic Neue"/>
              <a:ea typeface="Comic Neue"/>
              <a:cs typeface="Comic Neue"/>
              <a:sym typeface="Comic Neue"/>
            </a:endParaRPr>
          </a:p>
          <a:p>
            <a:pPr marL="182880" marR="0" lvl="0" indent="-182880" algn="l" rtl="0">
              <a:spcBef>
                <a:spcPts val="0"/>
              </a:spcBef>
              <a:spcAft>
                <a:spcPts val="0"/>
              </a:spcAft>
              <a:buClr>
                <a:srgbClr val="040F0F"/>
              </a:buClr>
              <a:buSzPts val="1800"/>
              <a:buFont typeface="Comic Neue"/>
              <a:buAutoNum type="arabicPeriod"/>
            </a:pPr>
            <a:r>
              <a:rPr lang="en" sz="1800">
                <a:solidFill>
                  <a:srgbClr val="040F0F"/>
                </a:solidFill>
                <a:latin typeface="Comic Neue"/>
                <a:ea typeface="Comic Neue"/>
                <a:cs typeface="Comic Neue"/>
                <a:sym typeface="Comic Neue"/>
              </a:rPr>
              <a:t>Présente ton </a:t>
            </a:r>
            <a:r>
              <a:rPr lang="en" sz="1800" b="1">
                <a:solidFill>
                  <a:srgbClr val="040F0F"/>
                </a:solidFill>
                <a:latin typeface="Comic Neue"/>
                <a:ea typeface="Comic Neue"/>
                <a:cs typeface="Comic Neue"/>
                <a:sym typeface="Comic Neue"/>
              </a:rPr>
              <a:t>loisir</a:t>
            </a:r>
            <a:r>
              <a:rPr lang="en" sz="1800">
                <a:solidFill>
                  <a:srgbClr val="040F0F"/>
                </a:solidFill>
                <a:latin typeface="Comic Neue"/>
                <a:ea typeface="Comic Neue"/>
                <a:cs typeface="Comic Neue"/>
                <a:sym typeface="Comic Neue"/>
              </a:rPr>
              <a:t> principal.</a:t>
            </a:r>
            <a:endParaRPr sz="1800">
              <a:solidFill>
                <a:srgbClr val="040F0F"/>
              </a:solidFill>
              <a:latin typeface="Comic Neue"/>
              <a:ea typeface="Comic Neue"/>
              <a:cs typeface="Comic Neue"/>
              <a:sym typeface="Comic Neue"/>
            </a:endParaRPr>
          </a:p>
        </p:txBody>
      </p:sp>
      <p:pic>
        <p:nvPicPr>
          <p:cNvPr id="4" name="btnInknoeActivityCp2"/>
          <p:cNvPicPr>
            <a:picLocks noChangeAspect="1"/>
          </p:cNvPicPr>
          <p:nvPr>
            <p:custDataLst>
              <p:tags r:id="rId1"/>
            </p:custDataLst>
          </p:nvPr>
        </p:nvPicPr>
        <p:blipFill>
          <a:blip r:embed="rId7" r:link="rId8">
            <a:extLst>
              <a:ext uri="{28A0092B-C50C-407E-A947-70E740481C1C}">
                <a14:useLocalDpi xmlns:a14="http://schemas.microsoft.com/office/drawing/2010/main" val="0"/>
              </a:ext>
            </a:extLst>
          </a:blip>
          <a:stretch>
            <a:fillRect/>
          </a:stretch>
        </p:blipFill>
        <p:spPr>
          <a:xfrm>
            <a:off x="5070372" y="4124719"/>
            <a:ext cx="1666536" cy="43576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3" name="Image 2" descr="eoialcorcon3: &lt;strong&gt;LES LOISIRS&lt;/strong&gt;: ACTIVITÉS SPORTIVES, CULTURELLES, LECTUR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385005" cy="51435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4">
            <a:alphaModFix/>
          </a:blip>
          <a:stretch>
            <a:fillRect/>
          </a:stretch>
        </p:blipFill>
        <p:spPr>
          <a:xfrm>
            <a:off x="354330" y="1451610"/>
            <a:ext cx="3360420" cy="3291840"/>
          </a:xfrm>
          <a:prstGeom prst="rect">
            <a:avLst/>
          </a:prstGeom>
          <a:noFill/>
          <a:ln>
            <a:noFill/>
          </a:ln>
        </p:spPr>
      </p:pic>
      <p:pic>
        <p:nvPicPr>
          <p:cNvPr id="67" name="Google Shape;67;p15"/>
          <p:cNvPicPr preferRelativeResize="0"/>
          <p:nvPr/>
        </p:nvPicPr>
        <p:blipFill>
          <a:blip r:embed="rId5">
            <a:alphaModFix/>
          </a:blip>
          <a:stretch>
            <a:fillRect/>
          </a:stretch>
        </p:blipFill>
        <p:spPr>
          <a:xfrm>
            <a:off x="4663440" y="1531620"/>
            <a:ext cx="2926080" cy="2926080"/>
          </a:xfrm>
          <a:prstGeom prst="rect">
            <a:avLst/>
          </a:prstGeom>
          <a:noFill/>
          <a:ln>
            <a:noFill/>
          </a:ln>
        </p:spPr>
      </p:pic>
      <p:sp>
        <p:nvSpPr>
          <p:cNvPr id="68" name="Google Shape;68;p15"/>
          <p:cNvSpPr txBox="1"/>
          <p:nvPr/>
        </p:nvSpPr>
        <p:spPr>
          <a:xfrm>
            <a:off x="365760" y="400050"/>
            <a:ext cx="5394900" cy="89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u="sng">
                <a:solidFill>
                  <a:srgbClr val="0563C1"/>
                </a:solidFill>
                <a:latin typeface="Comic Neue"/>
                <a:ea typeface="Comic Neue"/>
                <a:cs typeface="Comic Neue"/>
                <a:sym typeface="Comic Neue"/>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://app.sli.do/event/nMdUzvbuGsxKQKbjoK3mT7</a:t>
            </a:r>
            <a:r>
              <a:rPr lang="en" sz="1800">
                <a:solidFill>
                  <a:srgbClr val="040F0F"/>
                </a:solidFill>
                <a:latin typeface="Comic Neue"/>
                <a:ea typeface="Comic Neue"/>
                <a:cs typeface="Comic Neue"/>
                <a:sym typeface="Comic Neue"/>
              </a:rPr>
              <a:t>7</a:t>
            </a:r>
            <a:endParaRPr sz="1800">
              <a:solidFill>
                <a:srgbClr val="040F0F"/>
              </a:solidFill>
              <a:latin typeface="Comic Neue"/>
              <a:ea typeface="Comic Neue"/>
              <a:cs typeface="Comic Neue"/>
              <a:sym typeface="Comic Neue"/>
            </a:endParaRPr>
          </a:p>
        </p:txBody>
      </p:sp>
      <p:sp>
        <p:nvSpPr>
          <p:cNvPr id="2" name="Rectangle 1"/>
          <p:cNvSpPr/>
          <p:nvPr/>
        </p:nvSpPr>
        <p:spPr>
          <a:xfrm>
            <a:off x="4781977" y="1060817"/>
            <a:ext cx="2287806"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2400" b="1" cap="none" spc="0" dirty="0" smtClean="0">
                <a:ln/>
                <a:solidFill>
                  <a:srgbClr val="C00000"/>
                </a:solidFill>
                <a:effectLst/>
              </a:rPr>
              <a:t>Brainstorming</a:t>
            </a:r>
            <a:endParaRPr lang="fr-FR" sz="2400" b="1" cap="none" spc="0" dirty="0">
              <a:ln/>
              <a:solidFill>
                <a:srgbClr val="C00000"/>
              </a:solidFill>
              <a:effectLst/>
            </a:endParaRPr>
          </a:p>
        </p:txBody>
      </p:sp>
      <p:pic>
        <p:nvPicPr>
          <p:cNvPr id="3" name="Image 2" descr="&lt;strong&gt;Brainstorming&lt;/strong&gt; Creative Team Group Session Members Desk Stock Photos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2289" y="485695"/>
            <a:ext cx="1509822" cy="6190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pic>
        <p:nvPicPr>
          <p:cNvPr id="73" name="Google Shape;73;p16"/>
          <p:cNvPicPr preferRelativeResize="0"/>
          <p:nvPr/>
        </p:nvPicPr>
        <p:blipFill>
          <a:blip r:embed="rId4">
            <a:alphaModFix/>
          </a:blip>
          <a:stretch>
            <a:fillRect/>
          </a:stretch>
        </p:blipFill>
        <p:spPr>
          <a:xfrm>
            <a:off x="6869430" y="34290"/>
            <a:ext cx="2228850" cy="2240280"/>
          </a:xfrm>
          <a:prstGeom prst="rect">
            <a:avLst/>
          </a:prstGeom>
          <a:noFill/>
          <a:ln>
            <a:noFill/>
          </a:ln>
        </p:spPr>
      </p:pic>
      <p:pic>
        <p:nvPicPr>
          <p:cNvPr id="74" name="Google Shape;74;p16"/>
          <p:cNvPicPr preferRelativeResize="0"/>
          <p:nvPr/>
        </p:nvPicPr>
        <p:blipFill>
          <a:blip r:embed="rId5">
            <a:alphaModFix/>
          </a:blip>
          <a:stretch>
            <a:fillRect/>
          </a:stretch>
        </p:blipFill>
        <p:spPr>
          <a:xfrm>
            <a:off x="22860" y="3052039"/>
            <a:ext cx="2160270" cy="2102663"/>
          </a:xfrm>
          <a:prstGeom prst="rect">
            <a:avLst/>
          </a:prstGeom>
          <a:noFill/>
          <a:ln>
            <a:noFill/>
          </a:ln>
        </p:spPr>
      </p:pic>
      <p:sp>
        <p:nvSpPr>
          <p:cNvPr id="75" name="Google Shape;75;p16"/>
          <p:cNvSpPr txBox="1"/>
          <p:nvPr/>
        </p:nvSpPr>
        <p:spPr>
          <a:xfrm>
            <a:off x="217170" y="377190"/>
            <a:ext cx="8321100" cy="2754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0"/>
              </a:spcAft>
              <a:buNone/>
            </a:pPr>
            <a:r>
              <a:rPr lang="en" sz="3240" b="1">
                <a:solidFill>
                  <a:srgbClr val="D90368"/>
                </a:solidFill>
                <a:latin typeface="Livvic"/>
                <a:ea typeface="Livvic"/>
                <a:cs typeface="Livvic"/>
                <a:sym typeface="Livvic"/>
              </a:rPr>
              <a:t>Objectif de la séance:</a:t>
            </a:r>
            <a:endParaRPr sz="3240" b="1">
              <a:solidFill>
                <a:srgbClr val="D90368"/>
              </a:solidFill>
              <a:latin typeface="Livvic"/>
              <a:ea typeface="Livvic"/>
              <a:cs typeface="Livvic"/>
              <a:sym typeface="Livvic"/>
            </a:endParaRPr>
          </a:p>
          <a:p>
            <a:pPr marL="0" marR="0" lvl="0" indent="0" algn="l" rtl="0">
              <a:spcBef>
                <a:spcPts val="450"/>
              </a:spcBef>
              <a:spcAft>
                <a:spcPts val="450"/>
              </a:spcAft>
              <a:buNone/>
            </a:pPr>
            <a:r>
              <a:rPr lang="en" sz="2880" b="1">
                <a:solidFill>
                  <a:srgbClr val="D90368"/>
                </a:solidFill>
                <a:latin typeface="Livvic"/>
                <a:ea typeface="Livvic"/>
                <a:cs typeface="Livvic"/>
                <a:sym typeface="Livvic"/>
              </a:rPr>
              <a:t>L'élève sera capable d'écrire une lettre à un(e) ami(e) /parler des ses loisirs/ exprimer ses sentiments et ses émotions.</a:t>
            </a:r>
            <a:endParaRPr sz="2880" b="1">
              <a:solidFill>
                <a:srgbClr val="D90368"/>
              </a:solidFill>
              <a:latin typeface="Livvic"/>
              <a:ea typeface="Livvic"/>
              <a:cs typeface="Livvic"/>
              <a:sym typeface="Livv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4">
            <a:alphaModFix/>
          </a:blip>
          <a:stretch>
            <a:fillRect/>
          </a:stretch>
        </p:blipFill>
        <p:spPr>
          <a:xfrm>
            <a:off x="937260" y="742950"/>
            <a:ext cx="3657600" cy="3657600"/>
          </a:xfrm>
          <a:prstGeom prst="rect">
            <a:avLst/>
          </a:prstGeom>
          <a:noFill/>
          <a:ln>
            <a:noFill/>
          </a:ln>
        </p:spPr>
      </p:pic>
      <p:sp>
        <p:nvSpPr>
          <p:cNvPr id="81" name="Google Shape;81;p17"/>
          <p:cNvSpPr txBox="1"/>
          <p:nvPr/>
        </p:nvSpPr>
        <p:spPr>
          <a:xfrm>
            <a:off x="4914900" y="1257300"/>
            <a:ext cx="3829200" cy="18198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3240" b="1">
                <a:solidFill>
                  <a:srgbClr val="D90368"/>
                </a:solidFill>
                <a:latin typeface="Livvic"/>
                <a:ea typeface="Livvic"/>
                <a:cs typeface="Livvic"/>
                <a:sym typeface="Livvic"/>
              </a:rPr>
              <a:t>De l'oral à l'écrit : Ma Lettre de Loisirs</a:t>
            </a:r>
            <a:endParaRPr sz="3240" b="1">
              <a:solidFill>
                <a:srgbClr val="D90368"/>
              </a:solidFill>
              <a:latin typeface="Livvic"/>
              <a:ea typeface="Livvic"/>
              <a:cs typeface="Livvic"/>
              <a:sym typeface="Livvic"/>
            </a:endParaRPr>
          </a:p>
        </p:txBody>
      </p:sp>
      <p:sp>
        <p:nvSpPr>
          <p:cNvPr id="82" name="Google Shape;82;p17"/>
          <p:cNvSpPr txBox="1"/>
          <p:nvPr/>
        </p:nvSpPr>
        <p:spPr>
          <a:xfrm>
            <a:off x="4914900" y="2914650"/>
            <a:ext cx="3829200" cy="7314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a:solidFill>
                  <a:srgbClr val="040F0F"/>
                </a:solidFill>
                <a:latin typeface="Comic Neue"/>
                <a:ea typeface="Comic Neue"/>
                <a:cs typeface="Comic Neue"/>
                <a:sym typeface="Comic Neue"/>
              </a:rPr>
              <a:t>Apprendre à écrire à un ami pour partager nos passions.</a:t>
            </a:r>
            <a:endParaRPr sz="1800">
              <a:solidFill>
                <a:srgbClr val="040F0F"/>
              </a:solidFill>
              <a:latin typeface="Comic Neue"/>
              <a:ea typeface="Comic Neue"/>
              <a:cs typeface="Comic Neue"/>
              <a:sym typeface="Comic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pic>
        <p:nvPicPr>
          <p:cNvPr id="87" name="Google Shape;87;p18"/>
          <p:cNvPicPr preferRelativeResize="0"/>
          <p:nvPr/>
        </p:nvPicPr>
        <p:blipFill>
          <a:blip r:embed="rId4">
            <a:alphaModFix/>
          </a:blip>
          <a:stretch>
            <a:fillRect/>
          </a:stretch>
        </p:blipFill>
        <p:spPr>
          <a:xfrm>
            <a:off x="285750" y="1588770"/>
            <a:ext cx="1965960" cy="1714500"/>
          </a:xfrm>
          <a:prstGeom prst="rect">
            <a:avLst/>
          </a:prstGeom>
          <a:noFill/>
          <a:ln>
            <a:noFill/>
          </a:ln>
        </p:spPr>
      </p:pic>
      <p:pic>
        <p:nvPicPr>
          <p:cNvPr id="88" name="Google Shape;88;p18"/>
          <p:cNvPicPr preferRelativeResize="0"/>
          <p:nvPr/>
        </p:nvPicPr>
        <p:blipFill>
          <a:blip r:embed="rId5">
            <a:alphaModFix/>
          </a:blip>
          <a:stretch>
            <a:fillRect/>
          </a:stretch>
        </p:blipFill>
        <p:spPr>
          <a:xfrm>
            <a:off x="2480310" y="902970"/>
            <a:ext cx="1965960" cy="1714500"/>
          </a:xfrm>
          <a:prstGeom prst="rect">
            <a:avLst/>
          </a:prstGeom>
          <a:noFill/>
          <a:ln>
            <a:noFill/>
          </a:ln>
        </p:spPr>
      </p:pic>
      <p:pic>
        <p:nvPicPr>
          <p:cNvPr id="89" name="Google Shape;89;p18"/>
          <p:cNvPicPr preferRelativeResize="0"/>
          <p:nvPr/>
        </p:nvPicPr>
        <p:blipFill>
          <a:blip r:embed="rId6">
            <a:alphaModFix/>
          </a:blip>
          <a:stretch>
            <a:fillRect/>
          </a:stretch>
        </p:blipFill>
        <p:spPr>
          <a:xfrm>
            <a:off x="4686300" y="1588770"/>
            <a:ext cx="1965960" cy="1714500"/>
          </a:xfrm>
          <a:prstGeom prst="rect">
            <a:avLst/>
          </a:prstGeom>
          <a:noFill/>
          <a:ln>
            <a:noFill/>
          </a:ln>
        </p:spPr>
      </p:pic>
      <p:pic>
        <p:nvPicPr>
          <p:cNvPr id="90" name="Google Shape;90;p18"/>
          <p:cNvPicPr preferRelativeResize="0"/>
          <p:nvPr/>
        </p:nvPicPr>
        <p:blipFill>
          <a:blip r:embed="rId7">
            <a:alphaModFix/>
          </a:blip>
          <a:stretch>
            <a:fillRect/>
          </a:stretch>
        </p:blipFill>
        <p:spPr>
          <a:xfrm>
            <a:off x="6880860" y="902970"/>
            <a:ext cx="1965960" cy="1714500"/>
          </a:xfrm>
          <a:prstGeom prst="rect">
            <a:avLst/>
          </a:prstGeom>
          <a:noFill/>
          <a:ln>
            <a:noFill/>
          </a:ln>
        </p:spPr>
      </p:pic>
      <p:sp>
        <p:nvSpPr>
          <p:cNvPr id="91" name="Google Shape;91;p18"/>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Le lexique de la lettre</a:t>
            </a:r>
            <a:endParaRPr sz="2880" b="1">
              <a:solidFill>
                <a:srgbClr val="D90368"/>
              </a:solidFill>
              <a:latin typeface="Livvic"/>
              <a:ea typeface="Livvic"/>
              <a:cs typeface="Livvic"/>
              <a:sym typeface="Livvic"/>
            </a:endParaRPr>
          </a:p>
        </p:txBody>
      </p:sp>
      <p:sp>
        <p:nvSpPr>
          <p:cNvPr id="92" name="Google Shape;92;p18"/>
          <p:cNvSpPr txBox="1"/>
          <p:nvPr/>
        </p:nvSpPr>
        <p:spPr>
          <a:xfrm>
            <a:off x="285750" y="3417570"/>
            <a:ext cx="1965900" cy="12435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360"/>
              </a:spcAft>
              <a:buNone/>
            </a:pPr>
            <a:r>
              <a:rPr lang="en" sz="1620" b="1">
                <a:solidFill>
                  <a:srgbClr val="040F0F"/>
                </a:solidFill>
                <a:latin typeface="Comic Neue"/>
                <a:ea typeface="Comic Neue"/>
                <a:cs typeface="Comic Neue"/>
                <a:sym typeface="Comic Neue"/>
              </a:rPr>
              <a:t>Le Loisir</a:t>
            </a:r>
            <a:r>
              <a:rPr lang="en" sz="1620">
                <a:solidFill>
                  <a:srgbClr val="040F0F"/>
                </a:solidFill>
                <a:latin typeface="Comic Neue"/>
                <a:ea typeface="Comic Neue"/>
                <a:cs typeface="Comic Neue"/>
                <a:sym typeface="Comic Neue"/>
              </a:rPr>
              <a:t> - Activité pratiquée pour s'amuser durant son temps libre.</a:t>
            </a:r>
            <a:endParaRPr sz="1620">
              <a:solidFill>
                <a:srgbClr val="040F0F"/>
              </a:solidFill>
              <a:latin typeface="Comic Neue"/>
              <a:ea typeface="Comic Neue"/>
              <a:cs typeface="Comic Neue"/>
              <a:sym typeface="Comic Neue"/>
            </a:endParaRPr>
          </a:p>
        </p:txBody>
      </p:sp>
      <p:sp>
        <p:nvSpPr>
          <p:cNvPr id="93" name="Google Shape;93;p18"/>
          <p:cNvSpPr txBox="1"/>
          <p:nvPr/>
        </p:nvSpPr>
        <p:spPr>
          <a:xfrm>
            <a:off x="2480310" y="2731770"/>
            <a:ext cx="1965900" cy="13716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L'Expéditeur</a:t>
            </a:r>
            <a:r>
              <a:rPr lang="en" sz="1800">
                <a:solidFill>
                  <a:srgbClr val="040F0F"/>
                </a:solidFill>
                <a:latin typeface="Comic Neue"/>
                <a:ea typeface="Comic Neue"/>
                <a:cs typeface="Comic Neue"/>
                <a:sym typeface="Comic Neue"/>
              </a:rPr>
              <a:t> - La personne qui écrit la lettre (Moi !).</a:t>
            </a:r>
            <a:endParaRPr sz="1800">
              <a:solidFill>
                <a:srgbClr val="040F0F"/>
              </a:solidFill>
              <a:latin typeface="Comic Neue"/>
              <a:ea typeface="Comic Neue"/>
              <a:cs typeface="Comic Neue"/>
              <a:sym typeface="Comic Neue"/>
            </a:endParaRPr>
          </a:p>
        </p:txBody>
      </p:sp>
      <p:sp>
        <p:nvSpPr>
          <p:cNvPr id="94" name="Google Shape;94;p18"/>
          <p:cNvSpPr txBox="1"/>
          <p:nvPr/>
        </p:nvSpPr>
        <p:spPr>
          <a:xfrm>
            <a:off x="4686300" y="3417570"/>
            <a:ext cx="1965900" cy="12435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360"/>
              </a:spcAft>
              <a:buNone/>
            </a:pPr>
            <a:r>
              <a:rPr lang="en" sz="1620" b="1">
                <a:solidFill>
                  <a:srgbClr val="040F0F"/>
                </a:solidFill>
                <a:latin typeface="Comic Neue"/>
                <a:ea typeface="Comic Neue"/>
                <a:cs typeface="Comic Neue"/>
                <a:sym typeface="Comic Neue"/>
              </a:rPr>
              <a:t>Le Destinataire</a:t>
            </a:r>
            <a:r>
              <a:rPr lang="en" sz="1620">
                <a:solidFill>
                  <a:srgbClr val="040F0F"/>
                </a:solidFill>
                <a:latin typeface="Comic Neue"/>
                <a:ea typeface="Comic Neue"/>
                <a:cs typeface="Comic Neue"/>
                <a:sym typeface="Comic Neue"/>
              </a:rPr>
              <a:t> - La personne qui reçoit la lettre (Mon ami).</a:t>
            </a:r>
            <a:endParaRPr sz="1620">
              <a:solidFill>
                <a:srgbClr val="040F0F"/>
              </a:solidFill>
              <a:latin typeface="Comic Neue"/>
              <a:ea typeface="Comic Neue"/>
              <a:cs typeface="Comic Neue"/>
              <a:sym typeface="Comic Neue"/>
            </a:endParaRPr>
          </a:p>
        </p:txBody>
      </p:sp>
      <p:sp>
        <p:nvSpPr>
          <p:cNvPr id="95" name="Google Shape;95;p18"/>
          <p:cNvSpPr txBox="1"/>
          <p:nvPr/>
        </p:nvSpPr>
        <p:spPr>
          <a:xfrm>
            <a:off x="6880860" y="2731770"/>
            <a:ext cx="1965900" cy="13716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360"/>
              </a:spcAft>
              <a:buNone/>
            </a:pPr>
            <a:r>
              <a:rPr lang="en" sz="1800" b="1">
                <a:solidFill>
                  <a:srgbClr val="040F0F"/>
                </a:solidFill>
                <a:latin typeface="Comic Neue"/>
                <a:ea typeface="Comic Neue"/>
                <a:cs typeface="Comic Neue"/>
                <a:sym typeface="Comic Neue"/>
              </a:rPr>
              <a:t>La Formule</a:t>
            </a:r>
            <a:r>
              <a:rPr lang="en" sz="1800">
                <a:solidFill>
                  <a:srgbClr val="040F0F"/>
                </a:solidFill>
                <a:latin typeface="Comic Neue"/>
                <a:ea typeface="Comic Neue"/>
                <a:cs typeface="Comic Neue"/>
                <a:sym typeface="Comic Neue"/>
              </a:rPr>
              <a:t> - Mots polis pour commencer ou finir la lettre.</a:t>
            </a:r>
            <a:endParaRPr sz="1800">
              <a:solidFill>
                <a:srgbClr val="040F0F"/>
              </a:solidFill>
              <a:latin typeface="Comic Neue"/>
              <a:ea typeface="Comic Neue"/>
              <a:cs typeface="Comic Neue"/>
              <a:sym typeface="Comic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pic>
        <p:nvPicPr>
          <p:cNvPr id="100" name="Google Shape;100;p19"/>
          <p:cNvPicPr preferRelativeResize="0"/>
          <p:nvPr/>
        </p:nvPicPr>
        <p:blipFill>
          <a:blip r:embed="rId4">
            <a:alphaModFix/>
          </a:blip>
          <a:stretch>
            <a:fillRect/>
          </a:stretch>
        </p:blipFill>
        <p:spPr>
          <a:xfrm>
            <a:off x="5657850" y="0"/>
            <a:ext cx="3486150" cy="5143500"/>
          </a:xfrm>
          <a:prstGeom prst="rect">
            <a:avLst/>
          </a:prstGeom>
          <a:noFill/>
          <a:ln>
            <a:noFill/>
          </a:ln>
        </p:spPr>
      </p:pic>
      <p:sp>
        <p:nvSpPr>
          <p:cNvPr id="101" name="Google Shape;101;p19"/>
          <p:cNvSpPr txBox="1"/>
          <p:nvPr/>
        </p:nvSpPr>
        <p:spPr>
          <a:xfrm>
            <a:off x="285750" y="1200150"/>
            <a:ext cx="5143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D90368"/>
                </a:solidFill>
                <a:latin typeface="Livvic"/>
                <a:ea typeface="Livvic"/>
                <a:cs typeface="Livvic"/>
                <a:sym typeface="Livvic"/>
              </a:rPr>
              <a:t>Imaginez ceci...</a:t>
            </a:r>
            <a:endParaRPr sz="2880" b="1">
              <a:solidFill>
                <a:srgbClr val="D90368"/>
              </a:solidFill>
              <a:latin typeface="Livvic"/>
              <a:ea typeface="Livvic"/>
              <a:cs typeface="Livvic"/>
              <a:sym typeface="Livvic"/>
            </a:endParaRPr>
          </a:p>
        </p:txBody>
      </p:sp>
      <p:sp>
        <p:nvSpPr>
          <p:cNvPr id="102" name="Google Shape;102;p19"/>
          <p:cNvSpPr txBox="1"/>
          <p:nvPr/>
        </p:nvSpPr>
        <p:spPr>
          <a:xfrm>
            <a:off x="285750" y="1817370"/>
            <a:ext cx="5143500" cy="20118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800" dirty="0">
                <a:solidFill>
                  <a:srgbClr val="040F0F"/>
                </a:solidFill>
                <a:latin typeface="Comic Neue"/>
                <a:ea typeface="Comic Neue"/>
                <a:cs typeface="Comic Neue"/>
                <a:sym typeface="Comic Neue"/>
              </a:rPr>
              <a:t>Tu viens de passer un après-midi génial à exercer ton activité préférée. Tu as tellement envie de tout raconter à ton meilleur ami qui habite  loin de chez toi  !</a:t>
            </a:r>
            <a:endParaRPr sz="1800" dirty="0">
              <a:solidFill>
                <a:srgbClr val="040F0F"/>
              </a:solidFill>
              <a:latin typeface="Comic Neue"/>
              <a:ea typeface="Comic Neue"/>
              <a:cs typeface="Comic Neue"/>
              <a:sym typeface="Comic Neue"/>
            </a:endParaRPr>
          </a:p>
          <a:p>
            <a:pPr marL="0" marR="0" lvl="0" indent="0" algn="l" rtl="0">
              <a:spcBef>
                <a:spcPts val="360"/>
              </a:spcBef>
              <a:spcAft>
                <a:spcPts val="360"/>
              </a:spcAft>
              <a:buNone/>
            </a:pPr>
            <a:r>
              <a:rPr lang="en" sz="1800" b="1" dirty="0">
                <a:solidFill>
                  <a:srgbClr val="040F0F"/>
                </a:solidFill>
                <a:latin typeface="Comic Neue"/>
                <a:ea typeface="Comic Neue"/>
                <a:cs typeface="Comic Neue"/>
                <a:sym typeface="Comic Neue"/>
              </a:rPr>
              <a:t>Comment vas-tu transformer tes paroles en une </a:t>
            </a:r>
            <a:r>
              <a:rPr lang="en" sz="1800" b="1" dirty="0" smtClean="0">
                <a:solidFill>
                  <a:srgbClr val="040F0F"/>
                </a:solidFill>
                <a:latin typeface="Comic Neue"/>
                <a:ea typeface="Comic Neue"/>
                <a:cs typeface="Comic Neue"/>
                <a:sym typeface="Comic Neue"/>
              </a:rPr>
              <a:t> </a:t>
            </a:r>
            <a:r>
              <a:rPr lang="en" sz="1800" b="1" dirty="0">
                <a:solidFill>
                  <a:srgbClr val="040F0F"/>
                </a:solidFill>
                <a:latin typeface="Comic Neue"/>
                <a:ea typeface="Comic Neue"/>
                <a:cs typeface="Comic Neue"/>
                <a:sym typeface="Comic Neue"/>
              </a:rPr>
              <a:t>lettre ?</a:t>
            </a:r>
            <a:endParaRPr sz="1800" b="1" dirty="0">
              <a:solidFill>
                <a:srgbClr val="040F0F"/>
              </a:solidFill>
              <a:latin typeface="Comic Neue"/>
              <a:ea typeface="Comic Neue"/>
              <a:cs typeface="Comic Neue"/>
              <a:sym typeface="Comic Neue"/>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Name&quot;:&quot;ShortAnswers&quot;,&quot;ActivityType&quot;:1,&quot;Width&quot;:0.0,&quot;Height&quot;:0.0,&quot;Graphics&quot;:null,&quot;ActivityBase&quot;:{&quot;$type&quot;:&quot;ClassPoint2.Core.DTO.Activities.ShortAnswerActivity, ClassPoint2.Core&quot;,&quot;isMultipleSubmissionsAllowed&quot;:false,&quot;isNamesHidden&quot;:false,&quot;gradingInstructions&quot;:null,&quot;activityId&quot;:null,&quot;activityType&quot;:&quot;Short Answer&quot;,&quot;countdown&quot;:240,&quot;StartWithSlide&quot;:true,&quot;CanMinimize&quot;:true,&quot;CanCountDown&quot;:true},&quot;IsMappedFromCp1&quot;:false,&quot;IsQuizMode&quot;:false}"/>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1356</Words>
  <Application>Microsoft Office PowerPoint</Application>
  <PresentationFormat>Affichage à l'écran (16:9)</PresentationFormat>
  <Paragraphs>224</Paragraphs>
  <Slides>33</Slides>
  <Notes>33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Arial</vt:lpstr>
      <vt:lpstr>Arial Black</vt:lpstr>
      <vt:lpstr>Anton</vt:lpstr>
      <vt:lpstr>Caprasimo</vt:lpstr>
      <vt:lpstr>Comic Neue</vt:lpstr>
      <vt:lpstr>Barlow Condensed Black</vt:lpstr>
      <vt:lpstr>Livvic</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WAHIBA AMOR AJMI</dc:creator>
  <cp:lastModifiedBy>وهيبة عمر العجمي</cp:lastModifiedBy>
  <cp:revision>8</cp:revision>
  <dcterms:modified xsi:type="dcterms:W3CDTF">2026-05-23T23:33:04Z</dcterms:modified>
</cp:coreProperties>
</file>