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8" r:id="rId1"/>
  </p:sldMasterIdLst>
  <p:notesMasterIdLst>
    <p:notesMasterId r:id="rId17"/>
  </p:notesMasterIdLst>
  <p:sldIdLst>
    <p:sldId id="256" r:id="rId2"/>
    <p:sldId id="268" r:id="rId3"/>
    <p:sldId id="258" r:id="rId4"/>
    <p:sldId id="257" r:id="rId5"/>
    <p:sldId id="260" r:id="rId6"/>
    <p:sldId id="274" r:id="rId7"/>
    <p:sldId id="269" r:id="rId8"/>
    <p:sldId id="278" r:id="rId9"/>
    <p:sldId id="275" r:id="rId10"/>
    <p:sldId id="277" r:id="rId11"/>
    <p:sldId id="265" r:id="rId12"/>
    <p:sldId id="279" r:id="rId13"/>
    <p:sldId id="264" r:id="rId14"/>
    <p:sldId id="263" r:id="rId15"/>
    <p:sldId id="267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632" autoAdjust="0"/>
    <p:restoredTop sz="95064" autoAdjust="0"/>
  </p:normalViewPr>
  <p:slideViewPr>
    <p:cSldViewPr snapToGrid="0">
      <p:cViewPr varScale="1">
        <p:scale>
          <a:sx n="69" d="100"/>
          <a:sy n="69" d="100"/>
        </p:scale>
        <p:origin x="66" y="4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FC07A1-1C3B-4596-A42C-FAB16BB53212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3E4C4D-E9E2-4AD4-A6CA-72795849A32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749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C53DB0-7D7E-1414-D148-3980444D7C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B16B9351-621F-3EF2-1340-171749C03C0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FF06FBDF-C48D-8E15-B971-B17E6959FF1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E346D07-13D3-C729-EFB9-1084D1326CE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3E4C4D-E9E2-4AD4-A6CA-72795849A32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872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r-FR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29D95BB2-0D9E-49A0-B454-89D5F0380824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A0158-447A-41A5-B056-E00B115C2C1E}" type="slidenum">
              <a:rPr lang="en-US" smtClean="0"/>
              <a:t>‹N°›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533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95BB2-0D9E-49A0-B454-89D5F0380824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A0158-447A-41A5-B056-E00B115C2C1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956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7581900" cy="5410200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95BB2-0D9E-49A0-B454-89D5F0380824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A0158-447A-41A5-B056-E00B115C2C1E}" type="slidenum">
              <a:rPr lang="en-US" smtClean="0"/>
              <a:t>‹N°›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3653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95BB2-0D9E-49A0-B454-89D5F0380824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A0158-447A-41A5-B056-E00B115C2C1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949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95BB2-0D9E-49A0-B454-89D5F0380824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A0158-447A-41A5-B056-E00B115C2C1E}" type="slidenum">
              <a:rPr lang="en-US" smtClean="0"/>
              <a:t>‹N°›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656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95BB2-0D9E-49A0-B454-89D5F0380824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A0158-447A-41A5-B056-E00B115C2C1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568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2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95BB2-0D9E-49A0-B454-89D5F0380824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A0158-447A-41A5-B056-E00B115C2C1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387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95BB2-0D9E-49A0-B454-89D5F0380824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A0158-447A-41A5-B056-E00B115C2C1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603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95BB2-0D9E-49A0-B454-89D5F0380824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A0158-447A-41A5-B056-E00B115C2C1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941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95BB2-0D9E-49A0-B454-89D5F0380824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A0158-447A-41A5-B056-E00B115C2C1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659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95BB2-0D9E-49A0-B454-89D5F0380824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A0158-447A-41A5-B056-E00B115C2C1E}" type="slidenum">
              <a:rPr lang="en-US" smtClean="0"/>
              <a:t>‹N°›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9382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8" y="6470704"/>
            <a:ext cx="215414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29D95BB2-0D9E-49A0-B454-89D5F0380824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4" y="6470704"/>
            <a:ext cx="97366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FFCA0158-447A-41A5-B056-E00B115C2C1E}" type="slidenum">
              <a:rPr lang="en-US" smtClean="0"/>
              <a:t>‹N°›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5274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0000"/>
              <a:lumOff val="10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Baccalaureate  exam   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Writing task-  Arts </a:t>
            </a:r>
          </a:p>
        </p:txBody>
      </p:sp>
    </p:spTree>
    <p:extLst>
      <p:ext uri="{BB962C8B-B14F-4D97-AF65-F5344CB8AC3E}">
        <p14:creationId xmlns:p14="http://schemas.microsoft.com/office/powerpoint/2010/main" val="431593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7043920-767E-237E-C888-D916710427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6878281"/>
              </p:ext>
            </p:extLst>
          </p:nvPr>
        </p:nvGraphicFramePr>
        <p:xfrm>
          <a:off x="1146048" y="2449806"/>
          <a:ext cx="9720261" cy="2438400"/>
        </p:xfrm>
        <a:graphic>
          <a:graphicData uri="http://schemas.openxmlformats.org/drawingml/2006/table">
            <a:tbl>
              <a:tblPr>
                <a:tableStyleId>{5DA37D80-6434-44D0-A028-1B22A696006F}</a:tableStyleId>
              </a:tblPr>
              <a:tblGrid>
                <a:gridCol w="3240087">
                  <a:extLst>
                    <a:ext uri="{9D8B030D-6E8A-4147-A177-3AD203B41FA5}">
                      <a16:colId xmlns:a16="http://schemas.microsoft.com/office/drawing/2014/main" val="2849201669"/>
                    </a:ext>
                  </a:extLst>
                </a:gridCol>
                <a:gridCol w="3240087">
                  <a:extLst>
                    <a:ext uri="{9D8B030D-6E8A-4147-A177-3AD203B41FA5}">
                      <a16:colId xmlns:a16="http://schemas.microsoft.com/office/drawing/2014/main" val="3209348415"/>
                    </a:ext>
                  </a:extLst>
                </a:gridCol>
                <a:gridCol w="3240087">
                  <a:extLst>
                    <a:ext uri="{9D8B030D-6E8A-4147-A177-3AD203B41FA5}">
                      <a16:colId xmlns:a16="http://schemas.microsoft.com/office/drawing/2014/main" val="40589476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US" sz="2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 Start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121920" marB="12192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US" sz="2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 Add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121920" marB="12192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US" sz="2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 Conclude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121920" marB="12192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918249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First and foremost</a:t>
                      </a:r>
                    </a:p>
                  </a:txBody>
                  <a:tcPr marT="121920" marB="121920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Furthermore</a:t>
                      </a:r>
                    </a:p>
                  </a:txBody>
                  <a:tcPr marT="121920" marB="121920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 conclusion</a:t>
                      </a:r>
                    </a:p>
                  </a:txBody>
                  <a:tcPr marT="121920" marB="121920" anchor="ctr"/>
                </a:tc>
                <a:extLst>
                  <a:ext uri="{0D108BD9-81ED-4DB2-BD59-A6C34878D82A}">
                    <a16:rowId xmlns:a16="http://schemas.microsoft.com/office/drawing/2014/main" val="383599234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 begin with</a:t>
                      </a:r>
                    </a:p>
                  </a:txBody>
                  <a:tcPr marT="121920" marB="121920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Moreover</a:t>
                      </a:r>
                    </a:p>
                  </a:txBody>
                  <a:tcPr marT="121920" marB="121920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 sum up</a:t>
                      </a:r>
                    </a:p>
                  </a:txBody>
                  <a:tcPr marT="121920" marB="121920" anchor="ctr"/>
                </a:tc>
                <a:extLst>
                  <a:ext uri="{0D108BD9-81ED-4DB2-BD59-A6C34878D82A}">
                    <a16:rowId xmlns:a16="http://schemas.microsoft.com/office/drawing/2014/main" val="247531984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It is worth noting</a:t>
                      </a:r>
                    </a:p>
                  </a:txBody>
                  <a:tcPr marT="121920" marB="121920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Additionally</a:t>
                      </a:r>
                    </a:p>
                  </a:txBody>
                  <a:tcPr marT="121920" marB="121920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 nutshell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121920" marB="121920" anchor="ctr"/>
                </a:tc>
                <a:extLst>
                  <a:ext uri="{0D108BD9-81ED-4DB2-BD59-A6C34878D82A}">
                    <a16:rowId xmlns:a16="http://schemas.microsoft.com/office/drawing/2014/main" val="1223285469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B3CFF9C0-64D0-400D-8882-1F45D653DB5D}"/>
              </a:ext>
            </a:extLst>
          </p:cNvPr>
          <p:cNvSpPr txBox="1"/>
          <p:nvPr/>
        </p:nvSpPr>
        <p:spPr>
          <a:xfrm>
            <a:off x="988232" y="5127205"/>
            <a:ext cx="102047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Other useful expressions: </a:t>
            </a:r>
          </a:p>
          <a:p>
            <a:r>
              <a:rPr lang="en-US" sz="2400" dirty="0">
                <a:solidFill>
                  <a:srgbClr val="00B05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Beyond a shadow of a doubt/ It goes without saying/ Indisputably/ Undoubtedly/ U</a:t>
            </a:r>
            <a:r>
              <a:rPr lang="en-US" sz="2400" dirty="0" smtClean="0">
                <a:solidFill>
                  <a:srgbClr val="00B05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ltimately </a:t>
            </a:r>
            <a:endParaRPr lang="en-US" sz="24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84860" y="574939"/>
            <a:ext cx="1154811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Step </a:t>
            </a:r>
            <a:r>
              <a:rPr lang="en-US" sz="4000" b="1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5: </a:t>
            </a:r>
            <a:r>
              <a:rPr lang="en-US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</a:br>
            <a:r>
              <a:rPr lang="en-US" sz="4000" b="1" dirty="0">
                <a:solidFill>
                  <a:schemeClr val="accent2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connecting your ideas to guide your reader through</a:t>
            </a:r>
            <a:r>
              <a:rPr lang="en-US" sz="2800" b="1" dirty="0">
                <a:solidFill>
                  <a:schemeClr val="accent2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:</a:t>
            </a:r>
            <a:endParaRPr lang="en-US" sz="2800" dirty="0">
              <a:solidFill>
                <a:schemeClr val="accent2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1195754" y="1842868"/>
            <a:ext cx="27994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Linkers</a:t>
            </a: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46487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" grpId="0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40892" y="230124"/>
            <a:ext cx="9720072" cy="1499616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 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71171" y="936004"/>
            <a:ext cx="9720071" cy="1837944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Functions: </a:t>
            </a:r>
          </a:p>
          <a:p>
            <a:pPr marL="0" indent="0">
              <a:buNone/>
            </a:pPr>
            <a:r>
              <a:rPr lang="en-US" sz="3600" b="1" dirty="0">
                <a:solidFill>
                  <a:schemeClr val="accent2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Making suggestions and recommendations: </a:t>
            </a:r>
            <a:endParaRPr lang="en-US" sz="3600" dirty="0">
              <a:solidFill>
                <a:schemeClr val="accent2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29C7646-1933-C9A0-DE13-BBC699336B6F}"/>
              </a:ext>
            </a:extLst>
          </p:cNvPr>
          <p:cNvSpPr txBox="1"/>
          <p:nvPr/>
        </p:nvSpPr>
        <p:spPr>
          <a:xfrm>
            <a:off x="801859" y="2634410"/>
            <a:ext cx="10404465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essential/vital/ necessary/crucial  …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One effective solution would be to...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would suggest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would strongly recommend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time to consider...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Companies could also…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Steps should be taken to...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would be highly beneficial to...</a:t>
            </a:r>
          </a:p>
        </p:txBody>
      </p:sp>
    </p:spTree>
    <p:extLst>
      <p:ext uri="{BB962C8B-B14F-4D97-AF65-F5344CB8AC3E}">
        <p14:creationId xmlns:p14="http://schemas.microsoft.com/office/powerpoint/2010/main" val="1868716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6: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dirty="0" smtClean="0">
                <a:solidFill>
                  <a:schemeClr val="accent2"/>
                </a:solidFill>
              </a:rPr>
              <a:t>Final draft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4031513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4" name="Rectangle 3"/>
          <p:cNvSpPr/>
          <p:nvPr/>
        </p:nvSpPr>
        <p:spPr>
          <a:xfrm>
            <a:off x="689962" y="266452"/>
            <a:ext cx="10997184" cy="6591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2400" b="1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Breaking the Glass Ceiling:</a:t>
            </a:r>
            <a:r>
              <a:rPr lang="en-US" sz="24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Strategies for Retaining Female Talent</a:t>
            </a:r>
            <a:endParaRPr lang="fr-FR" sz="24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trend of women opting out of their jobs to establish their own companies has lately become a significant concern, as many talented female professionals feel compelled to embark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 independent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ventures due to persistent gender inequality. To address this, company owners must take serious measures to retain them. </a:t>
            </a:r>
            <a:r>
              <a:rPr lang="en-GB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start with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one effective solution would be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reward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women for their achievements through well-merited promotions and pay rises. </a:t>
            </a:r>
            <a:r>
              <a:rPr lang="en-GB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Additionally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companies </a:t>
            </a:r>
            <a:r>
              <a:rPr lang="en-GB" sz="24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could </a:t>
            </a:r>
            <a:r>
              <a:rPr lang="en-GB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provide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comfortable working conditions and flexible schedules that allow for a better balance between family responsibilities and job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duties. </a:t>
            </a:r>
            <a:r>
              <a:rPr lang="en-GB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Last but not least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would be highly beneficial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actively involve women managers in decision-making and value their opinions, as this would boost their sense of belonging and dedication. Besides, it would ultimately foster the motivation and creativity necessary for long-term success. </a:t>
            </a:r>
            <a:r>
              <a:rPr lang="en-GB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conclusion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by integrating these financial, professional, and emotional rewards, organizations can create an inclusive environment that not only retains top female talent but also strengthens the company's overall competitive edge.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3013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10933410" cy="1499616"/>
          </a:xfrm>
        </p:spPr>
        <p:txBody>
          <a:bodyPr>
            <a:normAutofit/>
          </a:bodyPr>
          <a:lstStyle/>
          <a:p>
            <a:r>
              <a:rPr lang="en-US" sz="40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Step 7:</a:t>
            </a:r>
            <a:br>
              <a:rPr lang="en-US" sz="40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</a:br>
            <a:r>
              <a:rPr lang="en-US" sz="3200" dirty="0">
                <a:solidFill>
                  <a:srgbClr val="00B0F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final check before I hand my copy</a:t>
            </a:r>
            <a:endParaRPr lang="en-US" sz="40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0204" y="2238756"/>
            <a:ext cx="9720071" cy="370027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24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Have I chosen a suitable title?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4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Have I started with a general statement?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4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Have I stated the main idea clearly? /Have I raised the issue?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4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Have I mentioned three measures?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4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Have I written a conclusion?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4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Have I used suitable linkers?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4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Have I respected the 12-line limit? </a:t>
            </a:r>
          </a:p>
        </p:txBody>
      </p:sp>
    </p:spTree>
    <p:extLst>
      <p:ext uri="{BB962C8B-B14F-4D97-AF65-F5344CB8AC3E}">
        <p14:creationId xmlns:p14="http://schemas.microsoft.com/office/powerpoint/2010/main" val="522895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98398" y="939546"/>
            <a:ext cx="9720072" cy="1499616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Thank you for attending today’s session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en-US" dirty="0">
                <a:solidFill>
                  <a:schemeClr val="accent2">
                    <a:lumMod val="75000"/>
                  </a:schemeClr>
                </a:solidFill>
              </a:rPr>
            </a:b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7" name="Espace réservé du contenu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7395" y="2154116"/>
            <a:ext cx="4507816" cy="3962517"/>
          </a:xfrm>
        </p:spPr>
      </p:pic>
      <p:sp>
        <p:nvSpPr>
          <p:cNvPr id="3" name="ZoneTexte 2"/>
          <p:cNvSpPr txBox="1"/>
          <p:nvPr/>
        </p:nvSpPr>
        <p:spPr>
          <a:xfrm>
            <a:off x="3463290" y="5749290"/>
            <a:ext cx="35318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Our best wishes for success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3196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4"/>
                </a:solidFill>
              </a:rPr>
              <a:t>Co-presented by: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err="1"/>
              <a:t>Mrs</a:t>
            </a:r>
            <a:r>
              <a:rPr lang="en-US" sz="3200" dirty="0"/>
              <a:t> </a:t>
            </a:r>
            <a:r>
              <a:rPr lang="en-US" sz="3200" dirty="0" err="1"/>
              <a:t>Imen</a:t>
            </a:r>
            <a:r>
              <a:rPr lang="en-US" sz="3200" dirty="0"/>
              <a:t> </a:t>
            </a:r>
            <a:r>
              <a:rPr lang="en-US" sz="3200" dirty="0" err="1"/>
              <a:t>Cheour</a:t>
            </a:r>
            <a:r>
              <a:rPr lang="en-US" sz="3200" dirty="0"/>
              <a:t> </a:t>
            </a:r>
          </a:p>
          <a:p>
            <a:r>
              <a:rPr lang="en-US" sz="3200" dirty="0" err="1"/>
              <a:t>Mrs</a:t>
            </a:r>
            <a:r>
              <a:rPr lang="en-US" sz="3200" dirty="0"/>
              <a:t> Sawsan Ben Mabrouk </a:t>
            </a:r>
          </a:p>
          <a:p>
            <a:r>
              <a:rPr lang="en-US" sz="3200" b="1" dirty="0"/>
              <a:t>Under the supervision of:</a:t>
            </a:r>
          </a:p>
          <a:p>
            <a:r>
              <a:rPr lang="en-US" sz="3200" dirty="0"/>
              <a:t>Inspector </a:t>
            </a:r>
            <a:r>
              <a:rPr lang="en-US" sz="3200" dirty="0" err="1"/>
              <a:t>Mrs</a:t>
            </a:r>
            <a:r>
              <a:rPr lang="en-US" sz="3200" dirty="0"/>
              <a:t> </a:t>
            </a:r>
            <a:r>
              <a:rPr lang="en-US" sz="3200" dirty="0" err="1"/>
              <a:t>kamilia</a:t>
            </a:r>
            <a:r>
              <a:rPr lang="en-US" sz="3200" dirty="0"/>
              <a:t> Dhifallah </a:t>
            </a:r>
          </a:p>
        </p:txBody>
      </p:sp>
    </p:spTree>
    <p:extLst>
      <p:ext uri="{BB962C8B-B14F-4D97-AF65-F5344CB8AC3E}">
        <p14:creationId xmlns:p14="http://schemas.microsoft.com/office/powerpoint/2010/main" val="1284736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/>
                </a:solidFill>
              </a:rPr>
              <a:t>Writing procedures: ARTS Streams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45770" y="2286000"/>
            <a:ext cx="11349990" cy="4023360"/>
          </a:xfrm>
        </p:spPr>
        <p:txBody>
          <a:bodyPr>
            <a:normAutofit/>
          </a:bodyPr>
          <a:lstStyle/>
          <a:p>
            <a:pPr algn="just"/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Topic: </a:t>
            </a:r>
          </a:p>
          <a:p>
            <a:pPr algn="just"/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While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surfing the net, you came across an article entitled: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“Women Leaders Are Opting Out And Setting Their Own Companies.”</a:t>
            </a:r>
          </a:p>
          <a:p>
            <a:pPr algn="just"/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Write a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12-line article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your local newspaper to highlight the issue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which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suggest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three measures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big companies should take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retain talented women managers.</a:t>
            </a:r>
          </a:p>
        </p:txBody>
      </p:sp>
    </p:spTree>
    <p:extLst>
      <p:ext uri="{BB962C8B-B14F-4D97-AF65-F5344CB8AC3E}">
        <p14:creationId xmlns:p14="http://schemas.microsoft.com/office/powerpoint/2010/main" val="157436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10371582" cy="1499616"/>
          </a:xfrm>
        </p:spPr>
        <p:txBody>
          <a:bodyPr>
            <a:normAutofit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Step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1: </a:t>
            </a:r>
            <a:r>
              <a:rPr lang="en-US" sz="40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analyzing the topic and understanding </a:t>
            </a:r>
            <a:r>
              <a:rPr lang="en-US" sz="40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prompt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32638" y="2023110"/>
            <a:ext cx="10805922" cy="2948940"/>
          </a:xfrm>
        </p:spPr>
        <p:txBody>
          <a:bodyPr/>
          <a:lstStyle/>
          <a:p>
            <a:pPr marL="0" indent="0">
              <a:buNone/>
            </a:pP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Identifying: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key words: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women leaders, opting out, own companies.</a:t>
            </a:r>
            <a:endParaRPr lang="en-US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Format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newspaper article / length: 12-lines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Task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-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highlighting the issue  - suggesting three measures to retain women managers.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  <a:p>
            <a:endParaRPr lang="en-US" dirty="0"/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7277061"/>
              </p:ext>
            </p:extLst>
          </p:nvPr>
        </p:nvGraphicFramePr>
        <p:xfrm>
          <a:off x="580390" y="4868756"/>
          <a:ext cx="1134110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41100">
                  <a:extLst>
                    <a:ext uri="{9D8B030D-6E8A-4147-A177-3AD203B41FA5}">
                      <a16:colId xmlns:a16="http://schemas.microsoft.com/office/drawing/2014/main" val="2856055367"/>
                    </a:ext>
                  </a:extLst>
                </a:gridCol>
              </a:tblGrid>
              <a:tr h="1326304">
                <a:tc>
                  <a:txBody>
                    <a:bodyPr/>
                    <a:lstStyle/>
                    <a:p>
                      <a:pPr algn="just"/>
                      <a:r>
                        <a:rPr lang="en-US" sz="2400" b="0" dirty="0" smtClean="0">
                          <a:solidFill>
                            <a:schemeClr val="tx1"/>
                          </a:solidFill>
                        </a:rPr>
                        <a:t>While surfing the net, you came across an article entitled: </a:t>
                      </a:r>
                    </a:p>
                    <a:p>
                      <a:pPr algn="just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“Women Leaders Are Opting Out And Setting Their Own Companies.”</a:t>
                      </a:r>
                    </a:p>
                    <a:p>
                      <a:pPr algn="just"/>
                      <a:r>
                        <a:rPr lang="en-US" sz="2400" b="0" dirty="0" smtClean="0">
                          <a:solidFill>
                            <a:schemeClr val="tx1"/>
                          </a:solidFill>
                        </a:rPr>
                        <a:t> Write a 12-line article for your local newspaper to highlight the issue in which suggest three measures big companies should take to retain talented women managers.</a:t>
                      </a:r>
                    </a:p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0072437"/>
                  </a:ext>
                </a:extLst>
              </a:tr>
            </a:tbl>
          </a:graphicData>
        </a:graphic>
      </p:graphicFrame>
      <p:sp>
        <p:nvSpPr>
          <p:cNvPr id="4" name="Ellipse 3"/>
          <p:cNvSpPr/>
          <p:nvPr/>
        </p:nvSpPr>
        <p:spPr>
          <a:xfrm>
            <a:off x="788670" y="5212080"/>
            <a:ext cx="2045970" cy="49149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Ellipse 5"/>
          <p:cNvSpPr/>
          <p:nvPr/>
        </p:nvSpPr>
        <p:spPr>
          <a:xfrm>
            <a:off x="3422073" y="5264728"/>
            <a:ext cx="1454727" cy="47105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Ellipse 6"/>
          <p:cNvSpPr/>
          <p:nvPr/>
        </p:nvSpPr>
        <p:spPr>
          <a:xfrm>
            <a:off x="7148945" y="5223165"/>
            <a:ext cx="2189019" cy="457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898073" y="5708071"/>
            <a:ext cx="1787237" cy="30480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84473" y="5708073"/>
            <a:ext cx="2313709" cy="36021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09600" y="6096000"/>
            <a:ext cx="1898073" cy="27709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121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9" grpId="0" animBg="1"/>
      <p:bldP spid="11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21258" y="368046"/>
            <a:ext cx="10703052" cy="1499616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Step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2: </a:t>
            </a: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structure of my 12-line article </a:t>
            </a:r>
            <a:endParaRPr lang="en-US" sz="36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4095261"/>
              </p:ext>
            </p:extLst>
          </p:nvPr>
        </p:nvGraphicFramePr>
        <p:xfrm>
          <a:off x="438150" y="1610868"/>
          <a:ext cx="11449050" cy="505888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498933">
                  <a:extLst>
                    <a:ext uri="{9D8B030D-6E8A-4147-A177-3AD203B41FA5}">
                      <a16:colId xmlns:a16="http://schemas.microsoft.com/office/drawing/2014/main" val="1535128035"/>
                    </a:ext>
                  </a:extLst>
                </a:gridCol>
                <a:gridCol w="8950117">
                  <a:extLst>
                    <a:ext uri="{9D8B030D-6E8A-4147-A177-3AD203B41FA5}">
                      <a16:colId xmlns:a16="http://schemas.microsoft.com/office/drawing/2014/main" val="1102633547"/>
                    </a:ext>
                  </a:extLst>
                </a:gridCol>
              </a:tblGrid>
              <a:tr h="547583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Section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Content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394962"/>
                  </a:ext>
                </a:extLst>
              </a:tr>
              <a:tr h="945144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The</a:t>
                      </a:r>
                      <a:r>
                        <a:rPr lang="en-US" sz="2400" b="1" baseline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Title </a:t>
                      </a:r>
                      <a:endParaRPr lang="en-US" sz="24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US" sz="24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catchy heading that grabs the reader's attention.</a:t>
                      </a:r>
                    </a:p>
                    <a:p>
                      <a:endParaRPr lang="en-US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8508211"/>
                  </a:ext>
                </a:extLst>
              </a:tr>
              <a:tr h="945144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Topic</a:t>
                      </a:r>
                      <a:r>
                        <a:rPr lang="en-US" sz="2400" b="1" baseline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sentence/opening </a:t>
                      </a:r>
                      <a:endParaRPr lang="en-US" sz="24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US" sz="24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Introduce the problem and mention that  you’re going to suggest three measures…</a:t>
                      </a:r>
                    </a:p>
                    <a:p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2890222"/>
                  </a:ext>
                </a:extLst>
              </a:tr>
              <a:tr h="945144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Supporting</a:t>
                      </a:r>
                      <a:r>
                        <a:rPr lang="en-US" sz="2400" b="1" baseline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details/ body</a:t>
                      </a:r>
                      <a:endParaRPr lang="en-US" sz="24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US" sz="24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Provide three distinct measures to solve the problem , justify and give examples  using suitable linkers  </a:t>
                      </a:r>
                    </a:p>
                    <a:p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7800118"/>
                  </a:ext>
                </a:extLst>
              </a:tr>
              <a:tr h="945144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Concluding</a:t>
                      </a:r>
                      <a:r>
                        <a:rPr lang="en-US" sz="2400" b="1" baseline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sentence/ closing</a:t>
                      </a:r>
                      <a:endParaRPr lang="en-US" sz="24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US" sz="24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Recap: A final thought that summarizes your main ideas.</a:t>
                      </a:r>
                    </a:p>
                    <a:p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5162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8648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32C089-20C5-AE82-68EF-759BA33ACB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9140" y="925830"/>
            <a:ext cx="9720071" cy="1143000"/>
          </a:xfrm>
        </p:spPr>
        <p:txBody>
          <a:bodyPr/>
          <a:lstStyle/>
          <a:p>
            <a:pPr lvl="0"/>
            <a:r>
              <a:rPr lang="en-US" dirty="0">
                <a:solidFill>
                  <a:srgbClr val="FF0000"/>
                </a:solidFill>
              </a:rPr>
              <a:t>  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Step 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3: </a:t>
            </a:r>
            <a:r>
              <a:rPr lang="en-US" sz="4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Brainstorming</a:t>
            </a:r>
            <a:r>
              <a:rPr lang="en-US" sz="40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(gathering ideas)</a:t>
            </a:r>
            <a:endParaRPr lang="en-US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7291600-208D-74D4-C4B7-67D5D06C6626}"/>
              </a:ext>
            </a:extLst>
          </p:cNvPr>
          <p:cNvSpPr txBox="1"/>
          <p:nvPr/>
        </p:nvSpPr>
        <p:spPr>
          <a:xfrm>
            <a:off x="640080" y="2206050"/>
            <a:ext cx="1098423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Highlighting the </a:t>
            </a: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Issue (topic sentence)</a:t>
            </a:r>
            <a:endParaRPr lang="en-US" sz="28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The Trend: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A growing number of women managers opting out….</a:t>
            </a:r>
          </a:p>
          <a:p>
            <a:pPr marR="0" lvl="1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The Cause: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Facing persistent gender inequality. 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The Result: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Leading to demotivation, anxiety, and the decision to quit, which pushes them to leave their jobs.</a:t>
            </a:r>
          </a:p>
        </p:txBody>
      </p:sp>
    </p:spTree>
    <p:extLst>
      <p:ext uri="{BB962C8B-B14F-4D97-AF65-F5344CB8AC3E}">
        <p14:creationId xmlns:p14="http://schemas.microsoft.com/office/powerpoint/2010/main" val="4079091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7B12C57-E257-A37D-2678-E4605B6ED77F}"/>
              </a:ext>
            </a:extLst>
          </p:cNvPr>
          <p:cNvSpPr txBox="1"/>
          <p:nvPr/>
        </p:nvSpPr>
        <p:spPr>
          <a:xfrm>
            <a:off x="880872" y="811530"/>
            <a:ext cx="1080211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Step 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sz="4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Brainstorming: </a:t>
            </a:r>
            <a:endParaRPr lang="en-US" sz="36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Ellipse 1"/>
          <p:cNvSpPr/>
          <p:nvPr/>
        </p:nvSpPr>
        <p:spPr>
          <a:xfrm>
            <a:off x="4514850" y="3006090"/>
            <a:ext cx="2377440" cy="2125980"/>
          </a:xfrm>
          <a:prstGeom prst="ellipse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en-US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Measures to retain women managers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1445343" y="4274820"/>
            <a:ext cx="303521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Rewarding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achievements with promotions and perks: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acknowledging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valuing women’s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achievements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4855845" y="5428982"/>
            <a:ext cx="24803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Reconsidering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promotion criteria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7584050" y="4459486"/>
            <a:ext cx="332016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providing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more flexibility/ suitable schedules to help balance work and family</a:t>
            </a:r>
          </a:p>
          <a:p>
            <a:endParaRPr lang="en-US" sz="2000" dirty="0"/>
          </a:p>
        </p:txBody>
      </p:sp>
      <p:sp>
        <p:nvSpPr>
          <p:cNvPr id="7" name="ZoneTexte 6"/>
          <p:cNvSpPr txBox="1"/>
          <p:nvPr/>
        </p:nvSpPr>
        <p:spPr>
          <a:xfrm>
            <a:off x="7658345" y="2267426"/>
            <a:ext cx="308831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Creating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cooperative environment/ trusting atmosphere where women can thrive.</a:t>
            </a:r>
          </a:p>
          <a:p>
            <a:endParaRPr lang="en-US" sz="2000" dirty="0"/>
          </a:p>
        </p:txBody>
      </p:sp>
      <p:sp>
        <p:nvSpPr>
          <p:cNvPr id="8" name="ZoneTexte 7"/>
          <p:cNvSpPr txBox="1"/>
          <p:nvPr/>
        </p:nvSpPr>
        <p:spPr>
          <a:xfrm>
            <a:off x="1445343" y="2267426"/>
            <a:ext cx="293234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Engaging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involving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women in decision-making to boost their sense of belonging </a:t>
            </a:r>
          </a:p>
          <a:p>
            <a:endParaRPr lang="en-US" sz="2000" dirty="0"/>
          </a:p>
        </p:txBody>
      </p:sp>
      <p:sp>
        <p:nvSpPr>
          <p:cNvPr id="9" name="Rectangle 8"/>
          <p:cNvSpPr/>
          <p:nvPr/>
        </p:nvSpPr>
        <p:spPr>
          <a:xfrm>
            <a:off x="907526" y="1684799"/>
            <a:ext cx="787071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4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Measures </a:t>
            </a:r>
            <a:r>
              <a:rPr lang="en-US" sz="24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retain women </a:t>
            </a:r>
            <a:r>
              <a:rPr lang="en-US" sz="24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managers: (body) </a:t>
            </a:r>
            <a:endParaRPr lang="en-US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6371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Step 4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developing the notes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24128" y="2286000"/>
            <a:ext cx="10600182" cy="4023360"/>
          </a:xfrm>
        </p:spPr>
        <p:txBody>
          <a:bodyPr>
            <a:normAutofit/>
          </a:bodyPr>
          <a:lstStyle/>
          <a:p>
            <a:pPr algn="just" fontAlgn="t"/>
            <a:r>
              <a:rPr lang="en-US" sz="2800" b="1" u="sng" dirty="0" smtClean="0">
                <a:solidFill>
                  <a:schemeClr val="accent2"/>
                </a:solidFill>
              </a:rPr>
              <a:t>Topic sentence</a:t>
            </a:r>
            <a:r>
              <a:rPr lang="en-US" sz="2800" b="1" dirty="0" smtClean="0">
                <a:solidFill>
                  <a:schemeClr val="accent2"/>
                </a:solidFill>
              </a:rPr>
              <a:t>: (Highlighting </a:t>
            </a:r>
            <a:r>
              <a:rPr lang="en-US" sz="2800" b="1" dirty="0">
                <a:solidFill>
                  <a:schemeClr val="accent2"/>
                </a:solidFill>
              </a:rPr>
              <a:t>the </a:t>
            </a:r>
            <a:r>
              <a:rPr lang="en-US" sz="2800" b="1" dirty="0" smtClean="0">
                <a:solidFill>
                  <a:schemeClr val="accent2"/>
                </a:solidFill>
              </a:rPr>
              <a:t>issue) </a:t>
            </a:r>
          </a:p>
          <a:p>
            <a:pPr algn="just" fontAlgn="t"/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trend of women opting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out of </a:t>
            </a:r>
            <a:r>
              <a:rPr lang="en-GB" sz="2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(quitting/ leaving/ abandoning)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their 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jobs to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establish </a:t>
            </a:r>
            <a:r>
              <a:rPr lang="en-GB" sz="2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(launch/ set up/ found) 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their own companies has lately become a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significant </a:t>
            </a:r>
            <a:r>
              <a:rPr lang="en-GB" sz="2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(substantial/ major/ acute/ deep) 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concern, as many talented female professionals feel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compelled </a:t>
            </a:r>
            <a:r>
              <a:rPr lang="en-GB" sz="2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(forced/ obliged/ pressured/ impelled/ constrained) 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embark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 </a:t>
            </a:r>
            <a:r>
              <a:rPr lang="en-GB" sz="2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set out/ take up/ dive into)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independent ventures due to persistent </a:t>
            </a:r>
            <a:r>
              <a:rPr lang="en-US" sz="2800" dirty="0">
                <a:solidFill>
                  <a:schemeClr val="accent2"/>
                </a:solidFill>
              </a:rPr>
              <a:t>(continual/ continuing/ continuous)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gender inequality </a:t>
            </a:r>
            <a:r>
              <a:rPr lang="en-US" sz="2800" dirty="0">
                <a:solidFill>
                  <a:schemeClr val="accent2"/>
                </a:solidFill>
              </a:rPr>
              <a:t>(glass ceiling issues/ invisible barriers)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u="sng" dirty="0">
              <a:solidFill>
                <a:schemeClr val="accent2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6563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C307EB-8EE7-42B9-2416-97FA07CF61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CC738BBD-F781-E82E-22A2-A09441E993E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2396438"/>
              </p:ext>
            </p:extLst>
          </p:nvPr>
        </p:nvGraphicFramePr>
        <p:xfrm>
          <a:off x="462908" y="886135"/>
          <a:ext cx="11428594" cy="520012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1428594">
                  <a:extLst>
                    <a:ext uri="{9D8B030D-6E8A-4147-A177-3AD203B41FA5}">
                      <a16:colId xmlns:a16="http://schemas.microsoft.com/office/drawing/2014/main" val="188865809"/>
                    </a:ext>
                  </a:extLst>
                </a:gridCol>
              </a:tblGrid>
              <a:tr h="505041"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Measures to retain women managers</a:t>
                      </a:r>
                      <a:endParaRPr lang="en-US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411829"/>
                  </a:ext>
                </a:extLst>
              </a:tr>
              <a:tr h="4621005">
                <a:tc>
                  <a:txBody>
                    <a:bodyPr/>
                    <a:lstStyle/>
                    <a:p>
                      <a:pPr marL="342900" indent="-342900" algn="just">
                        <a:buFont typeface="+mj-lt"/>
                        <a:buAutoNum type="arabicPeriod"/>
                      </a:pPr>
                      <a:r>
                        <a:rPr lang="en-GB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 reward </a:t>
                      </a:r>
                      <a:r>
                        <a:rPr lang="en-US" sz="280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(acknowledge/ pay tribute to/ reward/ praise/ value/ recognize) </a:t>
                      </a:r>
                      <a:r>
                        <a:rPr lang="en-GB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women for their achievements through well-merited </a:t>
                      </a:r>
                      <a:r>
                        <a:rPr lang="en-GB" sz="2800" dirty="0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(well-deserved/ due/ rightful) </a:t>
                      </a:r>
                      <a:r>
                        <a:rPr lang="en-GB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promotions </a:t>
                      </a:r>
                      <a:r>
                        <a:rPr lang="en-US" sz="280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(job perks / privileges) </a:t>
                      </a:r>
                      <a:r>
                        <a:rPr lang="en-GB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and pay rises.</a:t>
                      </a:r>
                    </a:p>
                    <a:p>
                      <a:pPr marL="342900" indent="-342900" algn="just">
                        <a:buFont typeface="+mj-lt"/>
                        <a:buAutoNum type="arabicPeriod"/>
                      </a:pPr>
                      <a:r>
                        <a:rPr lang="en-GB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</a:t>
                      </a:r>
                      <a:r>
                        <a:rPr lang="en-GB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provide comfortable </a:t>
                      </a:r>
                      <a:r>
                        <a:rPr lang="en-US" sz="280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(suitable/ adequate/ convenient/ encouraging/ motivating) </a:t>
                      </a:r>
                      <a:r>
                        <a:rPr lang="en-GB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working conditions and flexible schedules that allow for a better balance between family responsibilities and job duties. </a:t>
                      </a:r>
                    </a:p>
                    <a:p>
                      <a:pPr marL="342900" indent="-342900" algn="just">
                        <a:buFont typeface="+mj-lt"/>
                        <a:buAutoNum type="arabicPeriod"/>
                      </a:pPr>
                      <a:r>
                        <a:rPr lang="en-GB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 actively involve </a:t>
                      </a:r>
                      <a:r>
                        <a:rPr lang="en-US" sz="280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(include/ engage)</a:t>
                      </a:r>
                      <a:r>
                        <a:rPr lang="en-US" sz="280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women managers in decision-making and value their opinions, as this would boost their sense of belonging and dedication </a:t>
                      </a:r>
                      <a:r>
                        <a:rPr lang="en-US" sz="280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(attachment</a:t>
                      </a:r>
                      <a:r>
                        <a:rPr lang="en-US" sz="2800" kern="1200" baseline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to the company)</a:t>
                      </a:r>
                      <a:r>
                        <a:rPr lang="en-GB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Besides, it would ultimately foster the motivation and creativity necessary for long-term success.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0806844"/>
                  </a:ext>
                </a:extLst>
              </a:tr>
            </a:tbl>
          </a:graphicData>
        </a:graphic>
      </p:graphicFrame>
      <p:sp>
        <p:nvSpPr>
          <p:cNvPr id="2" name="ZoneTexte 1"/>
          <p:cNvSpPr txBox="1"/>
          <p:nvPr/>
        </p:nvSpPr>
        <p:spPr>
          <a:xfrm>
            <a:off x="1244272" y="93933"/>
            <a:ext cx="1128300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STEP 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4: </a:t>
            </a:r>
            <a:r>
              <a:rPr lang="en-US" sz="4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DEVELOPING THE NOTES</a:t>
            </a:r>
          </a:p>
        </p:txBody>
      </p:sp>
    </p:spTree>
    <p:extLst>
      <p:ext uri="{BB962C8B-B14F-4D97-AF65-F5344CB8AC3E}">
        <p14:creationId xmlns:p14="http://schemas.microsoft.com/office/powerpoint/2010/main" val="4029188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égral">
  <a:themeElements>
    <a:clrScheme name="Intégral">
      <a:dk1>
        <a:srgbClr val="2E2B21"/>
      </a:dk1>
      <a:lt1>
        <a:srgbClr val="FFFFFF"/>
      </a:lt1>
      <a:dk2>
        <a:srgbClr val="605B4F"/>
      </a:dk2>
      <a:lt2>
        <a:srgbClr val="D8D6BE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Inté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é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9000"/>
                <a:satMod val="145000"/>
              </a:schemeClr>
            </a:duotone>
          </a:blip>
          <a:tile tx="0" ty="0" sx="32000" sy="32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</a:schemeClr>
              <a:schemeClr val="phClr">
                <a:shade val="95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090DCB5F-146D-478A-852A-34B16FE9F3A8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1734</TotalTime>
  <Words>1002</Words>
  <Application>Microsoft Office PowerPoint</Application>
  <PresentationFormat>Grand écran</PresentationFormat>
  <Paragraphs>97</Paragraphs>
  <Slides>15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24" baseType="lpstr">
      <vt:lpstr>Arial</vt:lpstr>
      <vt:lpstr>Calibri</vt:lpstr>
      <vt:lpstr>Times New Roman</vt:lpstr>
      <vt:lpstr>Tw Cen MT</vt:lpstr>
      <vt:lpstr>Tw Cen MT Condensed</vt:lpstr>
      <vt:lpstr>Verdana</vt:lpstr>
      <vt:lpstr>Wingdings</vt:lpstr>
      <vt:lpstr>Wingdings 3</vt:lpstr>
      <vt:lpstr>Intégral</vt:lpstr>
      <vt:lpstr>Baccalaureate  exam   </vt:lpstr>
      <vt:lpstr>Co-presented by:</vt:lpstr>
      <vt:lpstr>Writing procedures: ARTS Streams</vt:lpstr>
      <vt:lpstr>Step 1: analyzing the topic and understanding the prompt</vt:lpstr>
      <vt:lpstr>Step 2: structure of my 12-line article </vt:lpstr>
      <vt:lpstr>Présentation PowerPoint</vt:lpstr>
      <vt:lpstr>Présentation PowerPoint</vt:lpstr>
      <vt:lpstr>Step 4: developing the notes</vt:lpstr>
      <vt:lpstr>Présentation PowerPoint</vt:lpstr>
      <vt:lpstr>Présentation PowerPoint</vt:lpstr>
      <vt:lpstr>   </vt:lpstr>
      <vt:lpstr>Step 6:</vt:lpstr>
      <vt:lpstr>Présentation PowerPoint</vt:lpstr>
      <vt:lpstr>Step 7:  final check before I hand my copy</vt:lpstr>
      <vt:lpstr>Thank you for attending today’s session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Baccalaureate  exam</dc:title>
  <dc:creator>sawsan mabrouk</dc:creator>
  <cp:lastModifiedBy>sawsan mabrouk</cp:lastModifiedBy>
  <cp:revision>66</cp:revision>
  <dcterms:created xsi:type="dcterms:W3CDTF">2026-04-25T22:00:25Z</dcterms:created>
  <dcterms:modified xsi:type="dcterms:W3CDTF">2026-05-17T08:53:34Z</dcterms:modified>
</cp:coreProperties>
</file>